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70" r:id="rId1"/>
  </p:sldMasterIdLst>
  <p:notesMasterIdLst>
    <p:notesMasterId r:id="rId22"/>
  </p:notesMasterIdLst>
  <p:sldIdLst>
    <p:sldId id="256" r:id="rId2"/>
    <p:sldId id="258" r:id="rId3"/>
    <p:sldId id="257" r:id="rId4"/>
    <p:sldId id="259" r:id="rId5"/>
    <p:sldId id="262"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38" autoAdjust="0"/>
  </p:normalViewPr>
  <p:slideViewPr>
    <p:cSldViewPr>
      <p:cViewPr varScale="1">
        <p:scale>
          <a:sx n="119" d="100"/>
          <a:sy n="119" d="100"/>
        </p:scale>
        <p:origin x="-6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7359F-28C4-4721-B805-6E6EB206691D}" type="datetimeFigureOut">
              <a:rPr lang="nl-NL" smtClean="0"/>
              <a:t>22-06-14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0DA8D-8590-48AB-9F59-DBAB91192677}" type="slidenum">
              <a:rPr lang="nl-NL" smtClean="0"/>
              <a:t>‹#›</a:t>
            </a:fld>
            <a:endParaRPr lang="nl-NL"/>
          </a:p>
        </p:txBody>
      </p:sp>
    </p:spTree>
    <p:extLst>
      <p:ext uri="{BB962C8B-B14F-4D97-AF65-F5344CB8AC3E}">
        <p14:creationId xmlns:p14="http://schemas.microsoft.com/office/powerpoint/2010/main" val="9204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nl-NL"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1A0C47-018D-4460-B945-BFF7981B6CA6}" type="datetimeFigureOut">
              <a:rPr lang="en-US" smtClean="0"/>
              <a:t>22-06-14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648F39E-9C37-485F-AC97-16BB4BDF9F49}"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A1D5A46-33B4-4C57-B70E-D012D144BCA7}" type="datetimeFigureOut">
              <a:rPr lang="nl-NL" smtClean="0"/>
              <a:t>22-06-14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856D912-4585-46A1-99DE-6CE55B1DDA35}"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A1D5A46-33B4-4C57-B70E-D012D144BCA7}" type="datetimeFigureOut">
              <a:rPr lang="nl-NL" smtClean="0"/>
              <a:t>22-06-14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856D912-4585-46A1-99DE-6CE55B1DDA35}"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1D5A46-33B4-4C57-B70E-D012D144BCA7}" type="datetimeFigureOut">
              <a:rPr lang="nl-NL" smtClean="0"/>
              <a:t>22-06-14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856D912-4585-46A1-99DE-6CE55B1DDA35}"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nl-NL"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1A0C47-018D-4460-B945-BFF7981B6CA6}" type="datetimeFigureOut">
              <a:rPr lang="en-US" smtClean="0"/>
              <a:t>22-06-14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nl-NL"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1D5A46-33B4-4C57-B70E-D012D144BCA7}" type="datetimeFigureOut">
              <a:rPr lang="nl-NL" smtClean="0"/>
              <a:t>22-06-14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856D912-4585-46A1-99DE-6CE55B1DDA35}" type="slidenum">
              <a:rPr lang="nl-NL" smtClean="0"/>
              <a:t>‹#›</a:t>
            </a:fld>
            <a:endParaRPr lang="nl-NL"/>
          </a:p>
        </p:txBody>
      </p:sp>
      <p:sp>
        <p:nvSpPr>
          <p:cNvPr id="13" name="Content Placeholder 12"/>
          <p:cNvSpPr>
            <a:spLocks noGrp="1"/>
          </p:cNvSpPr>
          <p:nvPr>
            <p:ph sz="quarter" idx="13"/>
          </p:nvPr>
        </p:nvSpPr>
        <p:spPr>
          <a:xfrm>
            <a:off x="685800" y="1536192"/>
            <a:ext cx="3657600" cy="3877056"/>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A1D5A46-33B4-4C57-B70E-D012D144BCA7}" type="datetimeFigureOut">
              <a:rPr lang="nl-NL" smtClean="0"/>
              <a:t>22-06-14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856D912-4585-46A1-99DE-6CE55B1DDA35}" type="slidenum">
              <a:rPr lang="nl-NL" smtClean="0"/>
              <a:t>‹#›</a:t>
            </a:fld>
            <a:endParaRPr lang="nl-NL"/>
          </a:p>
        </p:txBody>
      </p:sp>
      <p:sp>
        <p:nvSpPr>
          <p:cNvPr id="15" name="Content Placeholder 14"/>
          <p:cNvSpPr>
            <a:spLocks noGrp="1"/>
          </p:cNvSpPr>
          <p:nvPr>
            <p:ph sz="quarter" idx="13"/>
          </p:nvPr>
        </p:nvSpPr>
        <p:spPr>
          <a:xfrm>
            <a:off x="685800" y="2209800"/>
            <a:ext cx="3657600" cy="32004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nl-NL"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1D5A46-33B4-4C57-B70E-D012D144BCA7}" type="datetimeFigureOut">
              <a:rPr lang="nl-NL" smtClean="0"/>
              <a:t>22-06-14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856D912-4585-46A1-99DE-6CE55B1DDA35}"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A1D5A46-33B4-4C57-B70E-D012D144BCA7}" type="datetimeFigureOut">
              <a:rPr lang="nl-NL" smtClean="0"/>
              <a:t>22-06-14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856D912-4585-46A1-99DE-6CE55B1DDA35}"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nl-NL"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1D5A46-33B4-4C57-B70E-D012D144BCA7}" type="datetimeFigureOut">
              <a:rPr lang="nl-NL" smtClean="0"/>
              <a:t>22-06-14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nl-NL"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1D5A46-33B4-4C57-B70E-D012D144BCA7}" type="datetimeFigureOut">
              <a:rPr lang="nl-NL" smtClean="0"/>
              <a:t>22-06-14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856D912-4585-46A1-99DE-6CE55B1DDA35}" type="slidenum">
              <a:rPr lang="nl-NL" smtClean="0"/>
              <a:t>‹#›</a:t>
            </a:fld>
            <a:endParaRPr lang="nl-NL"/>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nl-NL"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nl-NL"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nl-NL"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A1D5A46-33B4-4C57-B70E-D012D144BCA7}" type="datetimeFigureOut">
              <a:rPr lang="nl-NL" smtClean="0"/>
              <a:t>22-06-14</a:t>
            </a:fld>
            <a:endParaRPr lang="nl-NL"/>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nl-NL"/>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856D912-4585-46A1-99DE-6CE55B1DDA35}" type="slidenum">
              <a:rPr lang="nl-NL" smtClean="0"/>
              <a:t>‹#›</a:t>
            </a:fld>
            <a:endParaRPr lang="nl-NL"/>
          </a:p>
        </p:txBody>
      </p:sp>
    </p:spTree>
  </p:cSld>
  <p:clrMap bg1="dk1" tx1="lt1" bg2="dk2" tx2="lt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eventie.hkdij.nl/?p=12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eventie.hkdij.nl/?p=230" TargetMode="External"/><Relationship Id="rId3" Type="http://schemas.openxmlformats.org/officeDocument/2006/relationships/hyperlink" Target="http://preventie.hkdij.nl/?p=26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0"/>
            <a:ext cx="8784976" cy="1470025"/>
          </a:xfrm>
        </p:spPr>
        <p:txBody>
          <a:bodyPr>
            <a:normAutofit/>
          </a:bodyPr>
          <a:lstStyle/>
          <a:p>
            <a:pPr algn="ctr"/>
            <a:r>
              <a:rPr lang="nl-NL" dirty="0" smtClean="0"/>
              <a:t>BO: Knieblessure preventie</a:t>
            </a:r>
            <a:br>
              <a:rPr lang="nl-NL" dirty="0" smtClean="0"/>
            </a:br>
            <a:r>
              <a:rPr lang="nl-NL" dirty="0" smtClean="0"/>
              <a:t>Hapkido IJsselstein</a:t>
            </a:r>
            <a:endParaRPr lang="nl-NL" dirty="0">
              <a:latin typeface="+mn-lt"/>
            </a:endParaRPr>
          </a:p>
        </p:txBody>
      </p:sp>
      <p:sp>
        <p:nvSpPr>
          <p:cNvPr id="5" name="TextBox 4"/>
          <p:cNvSpPr txBox="1"/>
          <p:nvPr/>
        </p:nvSpPr>
        <p:spPr>
          <a:xfrm>
            <a:off x="179512" y="4005064"/>
            <a:ext cx="4852368" cy="1200329"/>
          </a:xfrm>
          <a:prstGeom prst="rect">
            <a:avLst/>
          </a:prstGeom>
          <a:noFill/>
        </p:spPr>
        <p:txBody>
          <a:bodyPr wrap="none" rtlCol="0">
            <a:spAutoFit/>
          </a:bodyPr>
          <a:lstStyle/>
          <a:p>
            <a:r>
              <a:rPr lang="nl-NL" i="1" dirty="0" smtClean="0"/>
              <a:t>Opdrachtgever: </a:t>
            </a:r>
            <a:r>
              <a:rPr lang="nl-NL" dirty="0" smtClean="0"/>
              <a:t>Leon de Heus – Hapkido IJsselstein</a:t>
            </a:r>
            <a:br>
              <a:rPr lang="nl-NL" dirty="0" smtClean="0"/>
            </a:br>
            <a:r>
              <a:rPr lang="nl-NL" i="1" dirty="0" smtClean="0"/>
              <a:t>Projectleden</a:t>
            </a:r>
            <a:r>
              <a:rPr lang="nl-NL" dirty="0" smtClean="0"/>
              <a:t>: Justin van Doorn</a:t>
            </a:r>
            <a:br>
              <a:rPr lang="nl-NL" dirty="0" smtClean="0"/>
            </a:br>
            <a:r>
              <a:rPr lang="nl-NL" i="1" dirty="0" smtClean="0"/>
              <a:t>Coach: </a:t>
            </a:r>
            <a:r>
              <a:rPr lang="nl-NL" dirty="0" smtClean="0"/>
              <a:t>Henny van de Koekelt</a:t>
            </a:r>
            <a:br>
              <a:rPr lang="nl-NL" dirty="0" smtClean="0"/>
            </a:br>
            <a:r>
              <a:rPr lang="nl-NL" i="1" dirty="0" smtClean="0"/>
              <a:t>Datum: </a:t>
            </a:r>
            <a:r>
              <a:rPr lang="nl-NL" dirty="0" smtClean="0"/>
              <a:t>Juni 2014</a:t>
            </a:r>
            <a:endParaRPr lang="nl-NL" dirty="0"/>
          </a:p>
        </p:txBody>
      </p:sp>
      <p:pic>
        <p:nvPicPr>
          <p:cNvPr id="9" name="Picture 8" descr="Schermafbeelding 2014-06-22 om 14.48.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775" y="1412776"/>
            <a:ext cx="4105225" cy="5184576"/>
          </a:xfrm>
          <a:prstGeom prst="rect">
            <a:avLst/>
          </a:prstGeom>
          <a:ln>
            <a:noFill/>
          </a:ln>
          <a:effectLst>
            <a:softEdge rad="112500"/>
          </a:effectLst>
        </p:spPr>
      </p:pic>
      <p:sp>
        <p:nvSpPr>
          <p:cNvPr id="10" name="TextBox 9"/>
          <p:cNvSpPr txBox="1"/>
          <p:nvPr/>
        </p:nvSpPr>
        <p:spPr>
          <a:xfrm>
            <a:off x="0" y="6309320"/>
            <a:ext cx="4876944" cy="369332"/>
          </a:xfrm>
          <a:prstGeom prst="rect">
            <a:avLst/>
          </a:prstGeom>
          <a:noFill/>
        </p:spPr>
        <p:txBody>
          <a:bodyPr wrap="none" rtlCol="0">
            <a:spAutoFit/>
          </a:bodyPr>
          <a:lstStyle/>
          <a:p>
            <a:r>
              <a:rPr lang="nl-NL" dirty="0" smtClean="0">
                <a:solidFill>
                  <a:schemeClr val="bg1"/>
                </a:solidFill>
              </a:rPr>
              <a:t>Hogeschool van Amsterdam (ASHP) Fysiotherapie</a:t>
            </a:r>
            <a:endParaRPr lang="nl-NL"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6.1 Risicovolle oefeningen</a:t>
            </a:r>
            <a:endParaRPr lang="nl-NL" dirty="0"/>
          </a:p>
        </p:txBody>
      </p:sp>
      <p:sp>
        <p:nvSpPr>
          <p:cNvPr id="3" name="Content Placeholder 2"/>
          <p:cNvSpPr>
            <a:spLocks noGrp="1"/>
          </p:cNvSpPr>
          <p:nvPr>
            <p:ph idx="1"/>
          </p:nvPr>
        </p:nvSpPr>
        <p:spPr/>
        <p:txBody>
          <a:bodyPr>
            <a:normAutofit/>
          </a:bodyPr>
          <a:lstStyle/>
          <a:p>
            <a:r>
              <a:rPr lang="nl-NL" dirty="0" smtClean="0"/>
              <a:t>Bewegingsregistratie van risicovolle oefeningen</a:t>
            </a:r>
          </a:p>
          <a:p>
            <a:pPr lvl="1"/>
            <a:r>
              <a:rPr lang="nl-NL" dirty="0" smtClean="0"/>
              <a:t>Voorbeeld:  Video schouderworp</a:t>
            </a:r>
            <a:endParaRPr lang="nl-NL" dirty="0"/>
          </a:p>
          <a:p>
            <a:pPr lvl="1"/>
            <a:r>
              <a:rPr lang="nl-NL" dirty="0">
                <a:hlinkClick r:id="rId2"/>
              </a:rPr>
              <a:t>http://preventie.hkdij.nl/?p=</a:t>
            </a:r>
            <a:r>
              <a:rPr lang="nl-NL" dirty="0" smtClean="0">
                <a:hlinkClick r:id="rId2"/>
              </a:rPr>
              <a:t>128</a:t>
            </a:r>
            <a:endParaRPr lang="nl-NL" dirty="0"/>
          </a:p>
          <a:p>
            <a:pPr marL="468630" lvl="1" indent="0">
              <a:buNone/>
            </a:pPr>
            <a:endParaRPr lang="nl-NL" dirty="0"/>
          </a:p>
          <a:p>
            <a:r>
              <a:rPr lang="nl-NL" i="1" dirty="0"/>
              <a:t>Belaste structuren rondom de knie bij een juiste </a:t>
            </a:r>
            <a:r>
              <a:rPr lang="nl-NL" i="1" dirty="0" smtClean="0"/>
              <a:t>uitvoer</a:t>
            </a:r>
            <a:r>
              <a:rPr lang="nl-NL" i="1" dirty="0"/>
              <a:t> </a:t>
            </a:r>
            <a:r>
              <a:rPr lang="nl-NL" i="1" dirty="0" smtClean="0"/>
              <a:t>van schouderworp</a:t>
            </a:r>
            <a:endParaRPr lang="nl-NL" i="1" dirty="0"/>
          </a:p>
          <a:p>
            <a:pPr lvl="1"/>
            <a:r>
              <a:rPr lang="nl-NL" dirty="0" smtClean="0"/>
              <a:t>De </a:t>
            </a:r>
            <a:r>
              <a:rPr lang="nl-NL" dirty="0"/>
              <a:t>m. quadriceps + lig. patella van zowel het voorste als achterste been zijn </a:t>
            </a:r>
            <a:r>
              <a:rPr lang="nl-NL" dirty="0" smtClean="0"/>
              <a:t>excentrisch aangespannen </a:t>
            </a:r>
            <a:r>
              <a:rPr lang="nl-NL" dirty="0"/>
              <a:t>om positie te handhaven. Verdeling is ongeveer 50</a:t>
            </a:r>
            <a:r>
              <a:rPr lang="nl-NL" dirty="0" smtClean="0"/>
              <a:t>%-50%</a:t>
            </a:r>
            <a:endParaRPr lang="nl-NL" dirty="0"/>
          </a:p>
          <a:p>
            <a:pPr lvl="1"/>
            <a:r>
              <a:rPr lang="nl-NL" dirty="0" smtClean="0"/>
              <a:t>De </a:t>
            </a:r>
            <a:r>
              <a:rPr lang="nl-NL" dirty="0"/>
              <a:t>passieve structuren (collateraal banden en ligg. cruciata) houden de knie  </a:t>
            </a:r>
            <a:br>
              <a:rPr lang="nl-NL" dirty="0"/>
            </a:br>
            <a:r>
              <a:rPr lang="nl-NL" dirty="0"/>
              <a:t>  gewrichten stabiel op hun </a:t>
            </a:r>
            <a:r>
              <a:rPr lang="nl-NL" dirty="0" smtClean="0"/>
              <a:t>plaats.</a:t>
            </a:r>
            <a:endParaRPr lang="nl-NL" dirty="0"/>
          </a:p>
          <a:p>
            <a:pPr lvl="1"/>
            <a:r>
              <a:rPr lang="nl-NL" dirty="0" smtClean="0"/>
              <a:t>De </a:t>
            </a:r>
            <a:r>
              <a:rPr lang="nl-NL" dirty="0"/>
              <a:t>menisci vangen de druk tussen de femur en tibia gedeeltelijk </a:t>
            </a:r>
            <a:r>
              <a:rPr lang="nl-NL" dirty="0" smtClean="0"/>
              <a:t>op.</a:t>
            </a:r>
            <a:endParaRPr lang="nl-NL" dirty="0"/>
          </a:p>
          <a:p>
            <a:pPr lvl="1"/>
            <a:r>
              <a:rPr lang="nl-NL" dirty="0" smtClean="0"/>
              <a:t>De </a:t>
            </a:r>
            <a:r>
              <a:rPr lang="nl-NL" dirty="0"/>
              <a:t>patella vangt ook een deel van de druk op. </a:t>
            </a:r>
          </a:p>
          <a:p>
            <a:pPr marL="68580" indent="0">
              <a:buNone/>
            </a:pPr>
            <a:endParaRPr lang="nl-NL" dirty="0"/>
          </a:p>
        </p:txBody>
      </p:sp>
    </p:spTree>
    <p:extLst>
      <p:ext uri="{BB962C8B-B14F-4D97-AF65-F5344CB8AC3E}">
        <p14:creationId xmlns:p14="http://schemas.microsoft.com/office/powerpoint/2010/main" val="38813552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7772400" cy="5256584"/>
          </a:xfrm>
        </p:spPr>
        <p:txBody>
          <a:bodyPr>
            <a:normAutofit/>
          </a:bodyPr>
          <a:lstStyle/>
          <a:p>
            <a:r>
              <a:rPr lang="nl-NL" dirty="0" smtClean="0"/>
              <a:t>Foutieve uitvoer, </a:t>
            </a:r>
            <a:r>
              <a:rPr lang="nl-NL" dirty="0"/>
              <a:t>valgusstand van de achterste </a:t>
            </a:r>
            <a:r>
              <a:rPr lang="nl-NL" dirty="0" smtClean="0"/>
              <a:t>knie bij schouderworp</a:t>
            </a:r>
            <a:endParaRPr lang="nl-NL" dirty="0"/>
          </a:p>
          <a:p>
            <a:pPr lvl="1"/>
            <a:r>
              <a:rPr lang="nl-NL" dirty="0" smtClean="0"/>
              <a:t>Valgus </a:t>
            </a:r>
            <a:r>
              <a:rPr lang="nl-NL" dirty="0"/>
              <a:t>stand van het kniegewricht veroorzaakt aan </a:t>
            </a:r>
            <a:r>
              <a:rPr lang="nl-NL" dirty="0" smtClean="0"/>
              <a:t>de mediale </a:t>
            </a:r>
            <a:r>
              <a:rPr lang="nl-NL" dirty="0"/>
              <a:t>zijde ruimte tussen de </a:t>
            </a:r>
            <a:br>
              <a:rPr lang="nl-NL" dirty="0"/>
            </a:br>
            <a:r>
              <a:rPr lang="nl-NL" dirty="0"/>
              <a:t>   femur en </a:t>
            </a:r>
            <a:r>
              <a:rPr lang="nl-NL" dirty="0" smtClean="0"/>
              <a:t>tibia. Hierdoor meer </a:t>
            </a:r>
            <a:r>
              <a:rPr lang="nl-NL" dirty="0"/>
              <a:t>belasting op de laterale femur en tibia </a:t>
            </a:r>
            <a:br>
              <a:rPr lang="nl-NL" dirty="0"/>
            </a:br>
            <a:r>
              <a:rPr lang="nl-NL" dirty="0"/>
              <a:t>   condylen. Dit zorgt </a:t>
            </a:r>
            <a:r>
              <a:rPr lang="nl-NL" dirty="0" smtClean="0"/>
              <a:t>ervoor </a:t>
            </a:r>
            <a:r>
              <a:rPr lang="nl-NL" dirty="0"/>
              <a:t>dat er meer belasting op de laterale meniscus komt. </a:t>
            </a:r>
          </a:p>
          <a:p>
            <a:pPr lvl="1"/>
            <a:r>
              <a:rPr lang="nl-NL" dirty="0" smtClean="0"/>
              <a:t>De </a:t>
            </a:r>
            <a:r>
              <a:rPr lang="nl-NL" dirty="0"/>
              <a:t>vergrote ruimte aan de mediale zijde zorgt voor extra spanning op de mediale </a:t>
            </a:r>
            <a:br>
              <a:rPr lang="nl-NL" dirty="0"/>
            </a:br>
            <a:r>
              <a:rPr lang="nl-NL" dirty="0"/>
              <a:t>   collateraal </a:t>
            </a:r>
            <a:r>
              <a:rPr lang="nl-NL" dirty="0" smtClean="0"/>
              <a:t>band.</a:t>
            </a:r>
            <a:endParaRPr lang="nl-NL" dirty="0"/>
          </a:p>
          <a:p>
            <a:pPr lvl="1"/>
            <a:r>
              <a:rPr lang="nl-NL" dirty="0" smtClean="0"/>
              <a:t>Het </a:t>
            </a:r>
            <a:r>
              <a:rPr lang="nl-NL" dirty="0"/>
              <a:t>lig. collaterale mediale wordt beschermd door </a:t>
            </a:r>
            <a:r>
              <a:rPr lang="nl-NL" dirty="0" smtClean="0"/>
              <a:t>de actieve structuren van de </a:t>
            </a:r>
            <a:r>
              <a:rPr lang="nl-NL" dirty="0"/>
              <a:t>pes  </a:t>
            </a:r>
            <a:r>
              <a:rPr lang="nl-NL" dirty="0" smtClean="0"/>
              <a:t>anserinus groep: de </a:t>
            </a:r>
            <a:r>
              <a:rPr lang="nl-NL" dirty="0"/>
              <a:t>m. sartorius, m. semitendinosus en m. gracilis. </a:t>
            </a:r>
            <a:r>
              <a:rPr lang="nl-NL" dirty="0" smtClean="0"/>
              <a:t>Deze musculatuur </a:t>
            </a:r>
            <a:r>
              <a:rPr lang="nl-NL" dirty="0"/>
              <a:t>wordt excentrisch aangespannen en extra </a:t>
            </a:r>
            <a:r>
              <a:rPr lang="nl-NL" dirty="0" smtClean="0"/>
              <a:t>belast (</a:t>
            </a:r>
            <a:r>
              <a:rPr lang="nl-NL" dirty="0"/>
              <a:t>I.A Kapandji 2009</a:t>
            </a:r>
            <a:r>
              <a:rPr lang="nl-NL" dirty="0" smtClean="0"/>
              <a:t>)</a:t>
            </a:r>
            <a:endParaRPr lang="nl-NL" dirty="0"/>
          </a:p>
          <a:p>
            <a:pPr lvl="1"/>
            <a:r>
              <a:rPr lang="nl-NL" dirty="0" smtClean="0"/>
              <a:t> </a:t>
            </a:r>
            <a:r>
              <a:rPr lang="nl-NL" dirty="0"/>
              <a:t>De m. vastus lateralis moet meer kracht leveren dan de overige extensoren</a:t>
            </a:r>
            <a:r>
              <a:rPr lang="nl-NL" dirty="0" smtClean="0"/>
              <a:t>, hierdoor ontstaat </a:t>
            </a:r>
            <a:r>
              <a:rPr lang="nl-NL" dirty="0"/>
              <a:t>een disbalans van de extensoren. </a:t>
            </a:r>
            <a:endParaRPr lang="nl-NL" dirty="0" smtClean="0"/>
          </a:p>
          <a:p>
            <a:pPr marL="68580" indent="0">
              <a:buNone/>
            </a:pPr>
            <a:r>
              <a:rPr lang="nl-NL" dirty="0" smtClean="0"/>
              <a:t> </a:t>
            </a:r>
            <a:r>
              <a:rPr lang="nl-NL" i="1" dirty="0"/>
              <a:t/>
            </a:r>
            <a:br>
              <a:rPr lang="nl-NL" i="1" dirty="0"/>
            </a:br>
            <a:endParaRPr lang="nl-NL" dirty="0"/>
          </a:p>
        </p:txBody>
      </p:sp>
      <p:sp>
        <p:nvSpPr>
          <p:cNvPr id="4" name="Title 1"/>
          <p:cNvSpPr>
            <a:spLocks noGrp="1"/>
          </p:cNvSpPr>
          <p:nvPr>
            <p:ph type="title"/>
          </p:nvPr>
        </p:nvSpPr>
        <p:spPr>
          <a:xfrm>
            <a:off x="685800" y="274638"/>
            <a:ext cx="7772400" cy="1143000"/>
          </a:xfrm>
        </p:spPr>
        <p:txBody>
          <a:bodyPr/>
          <a:lstStyle/>
          <a:p>
            <a:r>
              <a:rPr lang="nl-NL" dirty="0" smtClean="0"/>
              <a:t>6.2 </a:t>
            </a:r>
            <a:r>
              <a:rPr lang="nl-NL" dirty="0" smtClean="0"/>
              <a:t>Risicovolle oefeningen</a:t>
            </a:r>
            <a:endParaRPr lang="nl-NL" dirty="0"/>
          </a:p>
        </p:txBody>
      </p:sp>
    </p:spTree>
    <p:extLst>
      <p:ext uri="{BB962C8B-B14F-4D97-AF65-F5344CB8AC3E}">
        <p14:creationId xmlns:p14="http://schemas.microsoft.com/office/powerpoint/2010/main" val="13145259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ermafbeelding 2014-06-22 om 20.20.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661641"/>
          </a:xfrm>
          <a:prstGeom prst="rect">
            <a:avLst/>
          </a:prstGeom>
        </p:spPr>
      </p:pic>
    </p:spTree>
    <p:extLst>
      <p:ext uri="{BB962C8B-B14F-4D97-AF65-F5344CB8AC3E}">
        <p14:creationId xmlns:p14="http://schemas.microsoft.com/office/powerpoint/2010/main" val="7146527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7.1 Oefenprogramma knie</a:t>
            </a:r>
            <a:endParaRPr lang="nl-NL" dirty="0"/>
          </a:p>
        </p:txBody>
      </p:sp>
      <p:sp>
        <p:nvSpPr>
          <p:cNvPr id="3" name="Content Placeholder 2"/>
          <p:cNvSpPr>
            <a:spLocks noGrp="1"/>
          </p:cNvSpPr>
          <p:nvPr>
            <p:ph idx="1"/>
          </p:nvPr>
        </p:nvSpPr>
        <p:spPr/>
        <p:txBody>
          <a:bodyPr/>
          <a:lstStyle/>
          <a:p>
            <a:r>
              <a:rPr lang="nl-NL" i="1" dirty="0"/>
              <a:t>Oefenprogramma gericht op</a:t>
            </a:r>
            <a:r>
              <a:rPr lang="nl-NL" i="1" dirty="0" smtClean="0"/>
              <a:t>:</a:t>
            </a:r>
            <a:endParaRPr lang="nl-NL" dirty="0"/>
          </a:p>
          <a:p>
            <a:pPr lvl="1"/>
            <a:r>
              <a:rPr lang="nl-NL" dirty="0" smtClean="0"/>
              <a:t> </a:t>
            </a:r>
            <a:r>
              <a:rPr lang="nl-NL" dirty="0"/>
              <a:t>Verbeteren algehele fitheid</a:t>
            </a:r>
            <a:r>
              <a:rPr lang="nl-NL" dirty="0" smtClean="0"/>
              <a:t>/vergroten </a:t>
            </a:r>
            <a:r>
              <a:rPr lang="nl-NL" dirty="0"/>
              <a:t>belastbaarheid (NOC*NSF, 2006, I.A Kapandji 2009)</a:t>
            </a:r>
            <a:r>
              <a:rPr lang="nl-NL" dirty="0" smtClean="0"/>
              <a:t>.</a:t>
            </a:r>
          </a:p>
          <a:p>
            <a:pPr lvl="1"/>
            <a:r>
              <a:rPr lang="nl-NL" dirty="0" smtClean="0"/>
              <a:t>Trainen </a:t>
            </a:r>
            <a:r>
              <a:rPr lang="nl-NL" dirty="0"/>
              <a:t>van spierkracht, lenigheid en </a:t>
            </a:r>
            <a:r>
              <a:rPr lang="nl-NL" dirty="0" smtClean="0"/>
              <a:t>stabiliteit. Dit </a:t>
            </a:r>
            <a:r>
              <a:rPr lang="nl-NL" dirty="0"/>
              <a:t>lijkt te resulteren in een afname van het aantal knieblessures (Vriend e.a..,2001</a:t>
            </a:r>
            <a:r>
              <a:rPr lang="nl-NL" dirty="0" smtClean="0"/>
              <a:t>).</a:t>
            </a:r>
            <a:endParaRPr lang="nl-NL" dirty="0"/>
          </a:p>
          <a:p>
            <a:pPr lvl="1"/>
            <a:r>
              <a:rPr lang="nl-NL" dirty="0" smtClean="0"/>
              <a:t>Proprioceptie </a:t>
            </a:r>
            <a:r>
              <a:rPr lang="nl-NL" dirty="0"/>
              <a:t>verbetering (Verhagen, 2004</a:t>
            </a:r>
            <a:r>
              <a:rPr lang="nl-NL" dirty="0" smtClean="0"/>
              <a:t>).</a:t>
            </a:r>
          </a:p>
          <a:p>
            <a:pPr lvl="1"/>
            <a:r>
              <a:rPr lang="nl-NL" dirty="0" smtClean="0"/>
              <a:t>Verbeteren </a:t>
            </a:r>
            <a:r>
              <a:rPr lang="nl-NL" dirty="0"/>
              <a:t>coördinatie (Collard (2010</a:t>
            </a:r>
            <a:r>
              <a:rPr lang="nl-NL" dirty="0" smtClean="0"/>
              <a:t>).</a:t>
            </a:r>
          </a:p>
          <a:p>
            <a:pPr lvl="1"/>
            <a:r>
              <a:rPr lang="nl-NL" dirty="0" smtClean="0"/>
              <a:t>Functioneel </a:t>
            </a:r>
            <a:r>
              <a:rPr lang="nl-NL" dirty="0"/>
              <a:t>trainen (Vriend e.a., 2001</a:t>
            </a:r>
            <a:r>
              <a:rPr lang="nl-NL" dirty="0" smtClean="0"/>
              <a:t>).</a:t>
            </a:r>
            <a:endParaRPr lang="nl-NL" dirty="0"/>
          </a:p>
          <a:p>
            <a:pPr lvl="1"/>
            <a:r>
              <a:rPr lang="nl-NL" dirty="0" smtClean="0"/>
              <a:t>Actieve </a:t>
            </a:r>
            <a:r>
              <a:rPr lang="nl-NL" dirty="0"/>
              <a:t>structuren trainen om passieve structuren te ontlasten (I.A Kapandji 2009)</a:t>
            </a:r>
            <a:r>
              <a:rPr lang="nl-NL" dirty="0" smtClean="0"/>
              <a:t>.</a:t>
            </a:r>
          </a:p>
          <a:p>
            <a:pPr lvl="1"/>
            <a:endParaRPr lang="nl-NL" u="sng" dirty="0"/>
          </a:p>
          <a:p>
            <a:r>
              <a:rPr lang="nl-NL" u="sng" dirty="0"/>
              <a:t>Gezamenlijk doel: Knieblessure preventie</a:t>
            </a:r>
          </a:p>
          <a:p>
            <a:endParaRPr lang="nl-NL" dirty="0"/>
          </a:p>
          <a:p>
            <a:endParaRPr lang="nl-NL" dirty="0"/>
          </a:p>
        </p:txBody>
      </p:sp>
    </p:spTree>
    <p:extLst>
      <p:ext uri="{BB962C8B-B14F-4D97-AF65-F5344CB8AC3E}">
        <p14:creationId xmlns:p14="http://schemas.microsoft.com/office/powerpoint/2010/main" val="274190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7.2 </a:t>
            </a:r>
            <a:r>
              <a:rPr lang="nl-NL" dirty="0"/>
              <a:t>Oefenprogramma knie</a:t>
            </a:r>
          </a:p>
        </p:txBody>
      </p:sp>
      <p:sp>
        <p:nvSpPr>
          <p:cNvPr id="3" name="Content Placeholder 2"/>
          <p:cNvSpPr>
            <a:spLocks noGrp="1"/>
          </p:cNvSpPr>
          <p:nvPr>
            <p:ph idx="1"/>
          </p:nvPr>
        </p:nvSpPr>
        <p:spPr>
          <a:xfrm>
            <a:off x="685800" y="1196752"/>
            <a:ext cx="7772400" cy="4680520"/>
          </a:xfrm>
        </p:spPr>
        <p:txBody>
          <a:bodyPr>
            <a:normAutofit fontScale="92500" lnSpcReduction="10000"/>
          </a:bodyPr>
          <a:lstStyle/>
          <a:p>
            <a:r>
              <a:rPr lang="nl-NL" i="1" dirty="0"/>
              <a:t>Basis </a:t>
            </a:r>
            <a:r>
              <a:rPr lang="nl-NL" i="1" dirty="0" smtClean="0"/>
              <a:t>oefenprogramma:</a:t>
            </a:r>
            <a:endParaRPr lang="nl-NL" i="1" dirty="0"/>
          </a:p>
          <a:p>
            <a:pPr lvl="1"/>
            <a:r>
              <a:rPr lang="nl-NL" dirty="0" smtClean="0"/>
              <a:t>Beginnende </a:t>
            </a:r>
            <a:r>
              <a:rPr lang="nl-NL" dirty="0"/>
              <a:t>Hapkido-</a:t>
            </a:r>
            <a:r>
              <a:rPr lang="nl-NL" dirty="0" smtClean="0"/>
              <a:t>er.</a:t>
            </a:r>
          </a:p>
          <a:p>
            <a:pPr lvl="1"/>
            <a:r>
              <a:rPr lang="nl-NL" dirty="0" smtClean="0"/>
              <a:t>Minder </a:t>
            </a:r>
            <a:r>
              <a:rPr lang="nl-NL" dirty="0"/>
              <a:t>complexe </a:t>
            </a:r>
            <a:r>
              <a:rPr lang="nl-NL" dirty="0" smtClean="0"/>
              <a:t>bewegingen.</a:t>
            </a:r>
            <a:endParaRPr lang="nl-NL" dirty="0"/>
          </a:p>
          <a:p>
            <a:pPr lvl="1"/>
            <a:r>
              <a:rPr lang="nl-NL" dirty="0" smtClean="0"/>
              <a:t>Nadruk </a:t>
            </a:r>
            <a:r>
              <a:rPr lang="nl-NL" dirty="0"/>
              <a:t>op juist aanleren van bewegingen </a:t>
            </a:r>
            <a:r>
              <a:rPr lang="nl-NL" dirty="0" smtClean="0"/>
              <a:t>(coördinatie</a:t>
            </a:r>
            <a:r>
              <a:rPr lang="nl-NL" dirty="0"/>
              <a:t>, </a:t>
            </a:r>
            <a:r>
              <a:rPr lang="nl-NL" dirty="0" smtClean="0"/>
              <a:t>propriocepsis) &amp; </a:t>
            </a:r>
            <a:r>
              <a:rPr lang="nl-NL" dirty="0"/>
              <a:t>vergroten belastbaarheid (I.A Kapandji 2009)</a:t>
            </a:r>
            <a:r>
              <a:rPr lang="nl-NL" dirty="0" smtClean="0"/>
              <a:t>.</a:t>
            </a:r>
            <a:endParaRPr lang="nl-NL" dirty="0"/>
          </a:p>
          <a:p>
            <a:pPr lvl="1">
              <a:buFontTx/>
              <a:buChar char="•"/>
            </a:pPr>
            <a:r>
              <a:rPr lang="nl-NL" i="1" dirty="0" smtClean="0"/>
              <a:t>Voorwaartse lunge (</a:t>
            </a:r>
            <a:r>
              <a:rPr lang="nl-NL" i="1" u="sng" dirty="0">
                <a:hlinkClick r:id="rId2"/>
              </a:rPr>
              <a:t>http://preventie.hkdij.nl/?p=230</a:t>
            </a:r>
            <a:r>
              <a:rPr lang="nl-NL" i="1" dirty="0" smtClean="0"/>
              <a:t>)</a:t>
            </a:r>
          </a:p>
          <a:p>
            <a:pPr lvl="1">
              <a:buFontTx/>
              <a:buChar char="•"/>
            </a:pPr>
            <a:endParaRPr lang="nl-NL" i="1" dirty="0" smtClean="0"/>
          </a:p>
          <a:p>
            <a:r>
              <a:rPr lang="nl-NL" i="1" dirty="0"/>
              <a:t>Oefenprogramma voor gevorderden </a:t>
            </a:r>
          </a:p>
          <a:p>
            <a:pPr lvl="1"/>
            <a:r>
              <a:rPr lang="nl-NL" dirty="0" smtClean="0"/>
              <a:t>Hapkido</a:t>
            </a:r>
            <a:r>
              <a:rPr lang="nl-NL" dirty="0"/>
              <a:t>- er met groene band </a:t>
            </a:r>
            <a:r>
              <a:rPr lang="nl-NL" dirty="0" smtClean="0"/>
              <a:t>+.</a:t>
            </a:r>
            <a:endParaRPr lang="nl-NL" dirty="0"/>
          </a:p>
          <a:p>
            <a:pPr lvl="1"/>
            <a:r>
              <a:rPr lang="nl-NL" dirty="0" smtClean="0"/>
              <a:t>Complexe</a:t>
            </a:r>
            <a:r>
              <a:rPr lang="nl-NL" dirty="0"/>
              <a:t>, explosieve, krachtige bewegingen. </a:t>
            </a:r>
            <a:endParaRPr lang="nl-NL" dirty="0" smtClean="0"/>
          </a:p>
          <a:p>
            <a:pPr lvl="1"/>
            <a:r>
              <a:rPr lang="nl-NL" i="1" dirty="0" smtClean="0"/>
              <a:t> </a:t>
            </a:r>
            <a:r>
              <a:rPr lang="nl-NL" dirty="0"/>
              <a:t>Nadruk op vergroten belastbaarheid &amp; trainen actieve stabiliteit. </a:t>
            </a:r>
          </a:p>
          <a:p>
            <a:pPr lvl="1">
              <a:buFontTx/>
              <a:buChar char="•"/>
            </a:pPr>
            <a:r>
              <a:rPr lang="nl-NL" dirty="0" smtClean="0"/>
              <a:t>Jumping </a:t>
            </a:r>
            <a:r>
              <a:rPr lang="nl-NL" dirty="0"/>
              <a:t>split Lunge (</a:t>
            </a:r>
            <a:r>
              <a:rPr lang="nl-NL" u="sng" dirty="0">
                <a:hlinkClick r:id="rId3"/>
              </a:rPr>
              <a:t>http://preventie.hkdij.nl/?p=260</a:t>
            </a:r>
            <a:r>
              <a:rPr lang="nl-NL" dirty="0"/>
              <a:t>) </a:t>
            </a:r>
            <a:r>
              <a:rPr lang="nl-NL" i="1" dirty="0"/>
              <a:t/>
            </a:r>
            <a:br>
              <a:rPr lang="nl-NL" i="1" dirty="0"/>
            </a:br>
            <a:endParaRPr lang="nl-NL" i="1" dirty="0" smtClean="0"/>
          </a:p>
          <a:p>
            <a:r>
              <a:rPr lang="nl-NL" i="1" dirty="0"/>
              <a:t>Functioneel </a:t>
            </a:r>
            <a:r>
              <a:rPr lang="nl-NL" i="1" dirty="0" smtClean="0"/>
              <a:t>trainen</a:t>
            </a:r>
            <a:endParaRPr lang="nl-NL" i="1" dirty="0"/>
          </a:p>
          <a:p>
            <a:pPr lvl="1"/>
            <a:r>
              <a:rPr lang="nl-NL" dirty="0" smtClean="0"/>
              <a:t>Oefening </a:t>
            </a:r>
            <a:r>
              <a:rPr lang="nl-NL" dirty="0"/>
              <a:t>in stapjes opbouwen, invulling door Hapkido </a:t>
            </a:r>
            <a:r>
              <a:rPr lang="nl-NL" dirty="0" smtClean="0"/>
              <a:t>instructeur.</a:t>
            </a:r>
            <a:endParaRPr lang="nl-NL" dirty="0"/>
          </a:p>
          <a:p>
            <a:endParaRPr lang="nl-NL" i="1" dirty="0" smtClean="0"/>
          </a:p>
          <a:p>
            <a:pPr lvl="1">
              <a:buFontTx/>
              <a:buChar char="•"/>
            </a:pPr>
            <a:endParaRPr lang="nl-NL" dirty="0"/>
          </a:p>
          <a:p>
            <a:pPr marL="468630" lvl="1" indent="0">
              <a:buNone/>
            </a:pPr>
            <a:endParaRPr lang="nl-NL" i="1" dirty="0"/>
          </a:p>
        </p:txBody>
      </p:sp>
    </p:spTree>
    <p:extLst>
      <p:ext uri="{BB962C8B-B14F-4D97-AF65-F5344CB8AC3E}">
        <p14:creationId xmlns:p14="http://schemas.microsoft.com/office/powerpoint/2010/main" val="2139688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8.  Advies aan Hapkido IJsselstein</a:t>
            </a:r>
            <a:endParaRPr lang="nl-NL" dirty="0"/>
          </a:p>
        </p:txBody>
      </p:sp>
      <p:sp>
        <p:nvSpPr>
          <p:cNvPr id="3" name="Content Placeholder 2"/>
          <p:cNvSpPr>
            <a:spLocks noGrp="1"/>
          </p:cNvSpPr>
          <p:nvPr>
            <p:ph idx="1"/>
          </p:nvPr>
        </p:nvSpPr>
        <p:spPr/>
        <p:txBody>
          <a:bodyPr/>
          <a:lstStyle/>
          <a:p>
            <a:r>
              <a:rPr lang="nl-NL" dirty="0" smtClean="0"/>
              <a:t> Trainingsprogramma 2 – 3 keer per week toepassen</a:t>
            </a:r>
          </a:p>
          <a:p>
            <a:r>
              <a:rPr lang="nl-NL" dirty="0" smtClean="0"/>
              <a:t>Juiste </a:t>
            </a:r>
            <a:r>
              <a:rPr lang="nl-NL" dirty="0"/>
              <a:t>opbouw in Hapkido training is belangrijk om blessures te voorkomen. </a:t>
            </a:r>
          </a:p>
          <a:p>
            <a:r>
              <a:rPr lang="nl-NL" dirty="0" smtClean="0"/>
              <a:t>Voorkomen </a:t>
            </a:r>
            <a:r>
              <a:rPr lang="nl-NL" dirty="0"/>
              <a:t>van foutieve uitvoer van een Hapkido </a:t>
            </a:r>
            <a:r>
              <a:rPr lang="nl-NL" dirty="0" smtClean="0"/>
              <a:t>oefening </a:t>
            </a:r>
            <a:r>
              <a:rPr lang="nl-NL" dirty="0"/>
              <a:t>is essentieel om </a:t>
            </a:r>
            <a:r>
              <a:rPr lang="nl-NL" dirty="0" smtClean="0"/>
              <a:t>blessures </a:t>
            </a:r>
            <a:r>
              <a:rPr lang="nl-NL" dirty="0"/>
              <a:t>te voorkomen. Eventueel video opname </a:t>
            </a:r>
            <a:r>
              <a:rPr lang="nl-NL" dirty="0" smtClean="0"/>
              <a:t>maken.</a:t>
            </a:r>
            <a:endParaRPr lang="nl-NL" dirty="0" smtClean="0"/>
          </a:p>
          <a:p>
            <a:pPr marL="68580" indent="0">
              <a:buNone/>
            </a:pPr>
            <a:endParaRPr lang="nl-NL" dirty="0"/>
          </a:p>
        </p:txBody>
      </p:sp>
    </p:spTree>
    <p:extLst>
      <p:ext uri="{BB962C8B-B14F-4D97-AF65-F5344CB8AC3E}">
        <p14:creationId xmlns:p14="http://schemas.microsoft.com/office/powerpoint/2010/main" val="38839484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9.1 </a:t>
            </a:r>
            <a:r>
              <a:rPr lang="nl-NL" dirty="0" smtClean="0"/>
              <a:t>Resultaten</a:t>
            </a:r>
            <a:endParaRPr lang="nl-NL" dirty="0"/>
          </a:p>
        </p:txBody>
      </p:sp>
      <p:sp>
        <p:nvSpPr>
          <p:cNvPr id="3" name="Content Placeholder 2"/>
          <p:cNvSpPr>
            <a:spLocks noGrp="1"/>
          </p:cNvSpPr>
          <p:nvPr>
            <p:ph idx="1"/>
          </p:nvPr>
        </p:nvSpPr>
        <p:spPr>
          <a:xfrm>
            <a:off x="685800" y="1340768"/>
            <a:ext cx="7772400" cy="4320480"/>
          </a:xfrm>
        </p:spPr>
        <p:txBody>
          <a:bodyPr>
            <a:normAutofit/>
          </a:bodyPr>
          <a:lstStyle/>
          <a:p>
            <a:r>
              <a:rPr lang="nl-NL" dirty="0"/>
              <a:t>Niet voldoende literatuur gericht op </a:t>
            </a:r>
            <a:r>
              <a:rPr lang="nl-NL" dirty="0" smtClean="0"/>
              <a:t>Hapkido</a:t>
            </a:r>
          </a:p>
          <a:p>
            <a:pPr lvl="1"/>
            <a:r>
              <a:rPr lang="nl-NL" dirty="0" smtClean="0"/>
              <a:t>Gebruik </a:t>
            </a:r>
            <a:r>
              <a:rPr lang="nl-NL" dirty="0"/>
              <a:t>gemaakt van expertise binnen Hapkido </a:t>
            </a:r>
            <a:r>
              <a:rPr lang="nl-NL" dirty="0" smtClean="0"/>
              <a:t>IJsselstein</a:t>
            </a:r>
          </a:p>
          <a:p>
            <a:pPr lvl="2"/>
            <a:r>
              <a:rPr lang="nl-NL" dirty="0" smtClean="0"/>
              <a:t>Risicovolle </a:t>
            </a:r>
            <a:r>
              <a:rPr lang="nl-NL" dirty="0"/>
              <a:t>oefeningen, complex, rotatie, </a:t>
            </a:r>
            <a:r>
              <a:rPr lang="nl-NL" dirty="0" smtClean="0"/>
              <a:t>explosie</a:t>
            </a:r>
            <a:endParaRPr lang="nl-NL" dirty="0"/>
          </a:p>
          <a:p>
            <a:pPr lvl="2"/>
            <a:r>
              <a:rPr lang="nl-NL" dirty="0" smtClean="0"/>
              <a:t>Foutieve </a:t>
            </a:r>
            <a:r>
              <a:rPr lang="nl-NL" dirty="0"/>
              <a:t>uitvoer, motoriek, </a:t>
            </a:r>
            <a:r>
              <a:rPr lang="nl-NL" dirty="0" smtClean="0"/>
              <a:t>compensatie</a:t>
            </a:r>
            <a:endParaRPr lang="nl-NL" dirty="0"/>
          </a:p>
          <a:p>
            <a:pPr lvl="2"/>
            <a:r>
              <a:rPr lang="nl-NL" dirty="0" smtClean="0"/>
              <a:t> </a:t>
            </a:r>
            <a:r>
              <a:rPr lang="nl-NL" dirty="0"/>
              <a:t>Veel </a:t>
            </a:r>
            <a:r>
              <a:rPr lang="nl-NL" dirty="0" smtClean="0"/>
              <a:t>herhaling</a:t>
            </a:r>
            <a:endParaRPr lang="nl-NL" dirty="0"/>
          </a:p>
          <a:p>
            <a:pPr lvl="1"/>
            <a:r>
              <a:rPr lang="nl-NL" dirty="0" smtClean="0"/>
              <a:t>Onderbouwd </a:t>
            </a:r>
            <a:r>
              <a:rPr lang="nl-NL" dirty="0"/>
              <a:t>met literatuur van soortgelijke </a:t>
            </a:r>
            <a:r>
              <a:rPr lang="nl-NL" dirty="0" smtClean="0"/>
              <a:t>sporten</a:t>
            </a:r>
            <a:endParaRPr lang="nl-NL" dirty="0"/>
          </a:p>
          <a:p>
            <a:pPr lvl="2"/>
            <a:r>
              <a:rPr lang="nl-NL" dirty="0" smtClean="0"/>
              <a:t>Belasting </a:t>
            </a:r>
            <a:r>
              <a:rPr lang="nl-NL" dirty="0"/>
              <a:t>en belastbaarheid op elkaar </a:t>
            </a:r>
            <a:r>
              <a:rPr lang="nl-NL" dirty="0" smtClean="0"/>
              <a:t>afstemmen</a:t>
            </a:r>
            <a:endParaRPr lang="nl-NL" dirty="0"/>
          </a:p>
          <a:p>
            <a:pPr lvl="2"/>
            <a:r>
              <a:rPr lang="nl-NL" dirty="0" smtClean="0"/>
              <a:t>Ontbreken </a:t>
            </a:r>
            <a:r>
              <a:rPr lang="nl-NL" dirty="0"/>
              <a:t>essentiële lichamelijke eisen, lenigheid, spierkracht, motoriek </a:t>
            </a:r>
            <a:r>
              <a:rPr lang="nl-NL" dirty="0" smtClean="0"/>
              <a:t>verhogen </a:t>
            </a:r>
            <a:r>
              <a:rPr lang="nl-NL" dirty="0"/>
              <a:t>risico op </a:t>
            </a:r>
            <a:r>
              <a:rPr lang="nl-NL" dirty="0" smtClean="0"/>
              <a:t>blessure</a:t>
            </a:r>
            <a:endParaRPr lang="nl-NL" dirty="0"/>
          </a:p>
          <a:p>
            <a:pPr lvl="2"/>
            <a:r>
              <a:rPr lang="nl-NL" dirty="0" smtClean="0"/>
              <a:t>Zowel </a:t>
            </a:r>
            <a:r>
              <a:rPr lang="nl-NL" dirty="0"/>
              <a:t>passieve als actieve structuren kunnen schade </a:t>
            </a:r>
            <a:r>
              <a:rPr lang="nl-NL" dirty="0" smtClean="0"/>
              <a:t>oplopen.</a:t>
            </a:r>
            <a:endParaRPr lang="nl-NL" dirty="0"/>
          </a:p>
          <a:p>
            <a:pPr lvl="2"/>
            <a:r>
              <a:rPr lang="nl-NL" dirty="0" smtClean="0"/>
              <a:t>Actieve </a:t>
            </a:r>
            <a:r>
              <a:rPr lang="nl-NL" dirty="0"/>
              <a:t>structuren kunnen passieve structuren beschermen. </a:t>
            </a:r>
            <a:br>
              <a:rPr lang="nl-NL" dirty="0"/>
            </a:br>
            <a:r>
              <a:rPr lang="nl-NL" dirty="0"/>
              <a:t/>
            </a:r>
            <a:br>
              <a:rPr lang="nl-NL" dirty="0"/>
            </a:br>
            <a:endParaRPr lang="nl-NL" dirty="0"/>
          </a:p>
        </p:txBody>
      </p:sp>
    </p:spTree>
    <p:extLst>
      <p:ext uri="{BB962C8B-B14F-4D97-AF65-F5344CB8AC3E}">
        <p14:creationId xmlns:p14="http://schemas.microsoft.com/office/powerpoint/2010/main" val="1497780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9.2 </a:t>
            </a:r>
            <a:r>
              <a:rPr lang="nl-NL" dirty="0" smtClean="0"/>
              <a:t>Resultaten</a:t>
            </a:r>
            <a:endParaRPr lang="nl-NL" dirty="0"/>
          </a:p>
        </p:txBody>
      </p:sp>
      <p:sp>
        <p:nvSpPr>
          <p:cNvPr id="3" name="Content Placeholder 2"/>
          <p:cNvSpPr>
            <a:spLocks noGrp="1"/>
          </p:cNvSpPr>
          <p:nvPr>
            <p:ph idx="1"/>
          </p:nvPr>
        </p:nvSpPr>
        <p:spPr/>
        <p:txBody>
          <a:bodyPr>
            <a:normAutofit fontScale="85000" lnSpcReduction="20000"/>
          </a:bodyPr>
          <a:lstStyle/>
          <a:p>
            <a:r>
              <a:rPr lang="nl-NL" dirty="0"/>
              <a:t>Risicovolle </a:t>
            </a:r>
            <a:r>
              <a:rPr lang="nl-NL" dirty="0" smtClean="0"/>
              <a:t>oefeningen</a:t>
            </a:r>
          </a:p>
          <a:p>
            <a:pPr lvl="1"/>
            <a:r>
              <a:rPr lang="nl-NL" dirty="0" smtClean="0"/>
              <a:t>Bij </a:t>
            </a:r>
            <a:r>
              <a:rPr lang="nl-NL" dirty="0"/>
              <a:t>juiste uitvoer met name </a:t>
            </a:r>
            <a:r>
              <a:rPr lang="nl-NL" dirty="0" smtClean="0"/>
              <a:t>overbelastingsblessures.</a:t>
            </a:r>
          </a:p>
          <a:p>
            <a:pPr lvl="1"/>
            <a:r>
              <a:rPr lang="nl-NL" dirty="0" smtClean="0"/>
              <a:t> </a:t>
            </a:r>
            <a:r>
              <a:rPr lang="nl-NL" dirty="0"/>
              <a:t>Foutieve uitvoer, overbelasting en belasting buiten fysiologische grenzen </a:t>
            </a:r>
            <a:r>
              <a:rPr lang="nl-NL" dirty="0" smtClean="0"/>
              <a:t>van de </a:t>
            </a:r>
            <a:r>
              <a:rPr lang="nl-NL" dirty="0"/>
              <a:t>structuren. </a:t>
            </a:r>
            <a:r>
              <a:rPr lang="nl-NL" dirty="0" smtClean="0"/>
              <a:t>kans </a:t>
            </a:r>
            <a:r>
              <a:rPr lang="nl-NL" dirty="0"/>
              <a:t>op forse </a:t>
            </a:r>
            <a:r>
              <a:rPr lang="nl-NL" dirty="0" smtClean="0"/>
              <a:t>schade.</a:t>
            </a:r>
            <a:endParaRPr lang="nl-NL" dirty="0"/>
          </a:p>
          <a:p>
            <a:pPr lvl="1"/>
            <a:endParaRPr lang="nl-NL" dirty="0"/>
          </a:p>
          <a:p>
            <a:r>
              <a:rPr lang="nl-NL" dirty="0" smtClean="0"/>
              <a:t>Oefenprogramma </a:t>
            </a:r>
            <a:r>
              <a:rPr lang="nl-NL" dirty="0"/>
              <a:t>gericht op </a:t>
            </a:r>
            <a:r>
              <a:rPr lang="nl-NL" dirty="0" smtClean="0"/>
              <a:t>Hapkido</a:t>
            </a:r>
          </a:p>
          <a:p>
            <a:pPr lvl="1"/>
            <a:r>
              <a:rPr lang="nl-NL" dirty="0" smtClean="0"/>
              <a:t>Basis oefenprogramma &amp; oefenprogramma voor gevorderden. </a:t>
            </a:r>
          </a:p>
          <a:p>
            <a:pPr lvl="2"/>
            <a:r>
              <a:rPr lang="nl-NL" dirty="0" smtClean="0"/>
              <a:t>Verbeteren </a:t>
            </a:r>
            <a:r>
              <a:rPr lang="nl-NL" dirty="0"/>
              <a:t>motoriek, propriocepsis</a:t>
            </a:r>
            <a:r>
              <a:rPr lang="nl-NL" dirty="0" smtClean="0"/>
              <a:t>, belastbaarheid.</a:t>
            </a:r>
          </a:p>
          <a:p>
            <a:pPr lvl="1"/>
            <a:r>
              <a:rPr lang="nl-NL" dirty="0" smtClean="0"/>
              <a:t>Functionele oefeningen.</a:t>
            </a:r>
          </a:p>
          <a:p>
            <a:pPr lvl="1"/>
            <a:endParaRPr lang="nl-NL" dirty="0"/>
          </a:p>
          <a:p>
            <a:r>
              <a:rPr lang="nl-NL" dirty="0" smtClean="0"/>
              <a:t>Advies</a:t>
            </a:r>
            <a:endParaRPr lang="nl-NL" dirty="0"/>
          </a:p>
          <a:p>
            <a:pPr lvl="1"/>
            <a:r>
              <a:rPr lang="nl-NL" dirty="0" smtClean="0"/>
              <a:t>Extra </a:t>
            </a:r>
            <a:r>
              <a:rPr lang="nl-NL" dirty="0"/>
              <a:t>aandacht voor uitvoering van oefeningen om foutieve uitvoer te voorkomen. Eventueel door middel van video opname. </a:t>
            </a:r>
            <a:br>
              <a:rPr lang="nl-NL" dirty="0"/>
            </a:br>
            <a:endParaRPr lang="nl-NL" dirty="0"/>
          </a:p>
        </p:txBody>
      </p:sp>
    </p:spTree>
    <p:extLst>
      <p:ext uri="{BB962C8B-B14F-4D97-AF65-F5344CB8AC3E}">
        <p14:creationId xmlns:p14="http://schemas.microsoft.com/office/powerpoint/2010/main" val="4109146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10. Discussie</a:t>
            </a:r>
            <a:endParaRPr lang="nl-NL" dirty="0"/>
          </a:p>
        </p:txBody>
      </p:sp>
      <p:sp>
        <p:nvSpPr>
          <p:cNvPr id="3" name="Content Placeholder 2"/>
          <p:cNvSpPr>
            <a:spLocks noGrp="1"/>
          </p:cNvSpPr>
          <p:nvPr>
            <p:ph idx="1"/>
          </p:nvPr>
        </p:nvSpPr>
        <p:spPr/>
        <p:txBody>
          <a:bodyPr/>
          <a:lstStyle/>
          <a:p>
            <a:r>
              <a:rPr lang="nl-NL" dirty="0" smtClean="0"/>
              <a:t>Aanname </a:t>
            </a:r>
            <a:r>
              <a:rPr lang="nl-NL" dirty="0"/>
              <a:t>van </a:t>
            </a:r>
            <a:r>
              <a:rPr lang="nl-NL" dirty="0" smtClean="0"/>
              <a:t>vermindering van </a:t>
            </a:r>
            <a:r>
              <a:rPr lang="nl-NL" dirty="0"/>
              <a:t>knie blessures door alleen een oefenprogramma</a:t>
            </a:r>
          </a:p>
          <a:p>
            <a:r>
              <a:rPr lang="nl-NL" dirty="0" smtClean="0"/>
              <a:t>Door </a:t>
            </a:r>
            <a:r>
              <a:rPr lang="nl-NL" dirty="0"/>
              <a:t>bewegingsregistratie risicovolle oefeningen ander beeld. </a:t>
            </a:r>
          </a:p>
          <a:p>
            <a:pPr lvl="1"/>
            <a:r>
              <a:rPr lang="nl-NL" dirty="0" smtClean="0"/>
              <a:t>Door </a:t>
            </a:r>
            <a:r>
              <a:rPr lang="nl-NL" dirty="0"/>
              <a:t>foutieve uitvoer verhoogde kans op blessures</a:t>
            </a:r>
          </a:p>
          <a:p>
            <a:r>
              <a:rPr lang="nl-NL" dirty="0" smtClean="0"/>
              <a:t>Juiste </a:t>
            </a:r>
            <a:r>
              <a:rPr lang="nl-NL" dirty="0"/>
              <a:t>uitvoer in combinatie met oefenprogramma lijkt een compleet preventie </a:t>
            </a:r>
            <a:r>
              <a:rPr lang="nl-NL" dirty="0" smtClean="0"/>
              <a:t>programma</a:t>
            </a:r>
            <a:r>
              <a:rPr lang="nl-NL" dirty="0"/>
              <a:t>. </a:t>
            </a:r>
          </a:p>
          <a:p>
            <a:endParaRPr lang="nl-NL" dirty="0"/>
          </a:p>
        </p:txBody>
      </p:sp>
    </p:spTree>
    <p:extLst>
      <p:ext uri="{BB962C8B-B14F-4D97-AF65-F5344CB8AC3E}">
        <p14:creationId xmlns:p14="http://schemas.microsoft.com/office/powerpoint/2010/main" val="1945770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pic>
        <p:nvPicPr>
          <p:cNvPr id="4" name="Picture 3" descr="faq.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124744"/>
            <a:ext cx="3600400" cy="4572508"/>
          </a:xfrm>
          <a:prstGeom prst="ellipse">
            <a:avLst/>
          </a:prstGeom>
          <a:ln>
            <a:noFill/>
          </a:ln>
          <a:effectLst>
            <a:softEdge rad="112500"/>
          </a:effectLst>
        </p:spPr>
      </p:pic>
    </p:spTree>
    <p:extLst>
      <p:ext uri="{BB962C8B-B14F-4D97-AF65-F5344CB8AC3E}">
        <p14:creationId xmlns:p14="http://schemas.microsoft.com/office/powerpoint/2010/main" val="5158099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Inhoud</a:t>
            </a:r>
            <a:endParaRPr lang="nl-NL" dirty="0"/>
          </a:p>
        </p:txBody>
      </p:sp>
      <p:sp>
        <p:nvSpPr>
          <p:cNvPr id="3" name="Tijdelijke aanduiding voor inhoud 2"/>
          <p:cNvSpPr>
            <a:spLocks noGrp="1"/>
          </p:cNvSpPr>
          <p:nvPr>
            <p:ph idx="1"/>
          </p:nvPr>
        </p:nvSpPr>
        <p:spPr>
          <a:xfrm>
            <a:off x="685800" y="1340768"/>
            <a:ext cx="7772400" cy="4104456"/>
          </a:xfrm>
        </p:spPr>
        <p:txBody>
          <a:bodyPr>
            <a:normAutofit fontScale="92500" lnSpcReduction="10000"/>
          </a:bodyPr>
          <a:lstStyle/>
          <a:p>
            <a:pPr marL="514350" indent="-514350">
              <a:buAutoNum type="arabicPeriod"/>
            </a:pPr>
            <a:r>
              <a:rPr lang="nl-NL" sz="2200" dirty="0" smtClean="0"/>
              <a:t>Inleiding</a:t>
            </a:r>
          </a:p>
          <a:p>
            <a:pPr marL="514350" indent="-514350">
              <a:buAutoNum type="arabicPeriod"/>
            </a:pPr>
            <a:r>
              <a:rPr lang="nl-NL" sz="2200" dirty="0" smtClean="0"/>
              <a:t>Opdracht omschrijving</a:t>
            </a:r>
          </a:p>
          <a:p>
            <a:pPr marL="514350" indent="-514350">
              <a:buAutoNum type="arabicPeriod"/>
            </a:pPr>
            <a:r>
              <a:rPr lang="nl-NL" sz="2200" dirty="0" smtClean="0"/>
              <a:t>Probleem omschrijving</a:t>
            </a:r>
          </a:p>
          <a:p>
            <a:pPr marL="514350" indent="-514350">
              <a:buAutoNum type="arabicPeriod"/>
            </a:pPr>
            <a:r>
              <a:rPr lang="nl-NL" sz="2200" dirty="0" smtClean="0"/>
              <a:t>Methode</a:t>
            </a:r>
          </a:p>
          <a:p>
            <a:pPr marL="514350" indent="-514350">
              <a:buAutoNum type="arabicPeriod"/>
            </a:pPr>
            <a:r>
              <a:rPr lang="nl-NL" sz="2200" dirty="0" smtClean="0"/>
              <a:t>Probleem analyse</a:t>
            </a:r>
          </a:p>
          <a:p>
            <a:pPr marL="514350" indent="-514350">
              <a:buAutoNum type="arabicPeriod"/>
            </a:pPr>
            <a:r>
              <a:rPr lang="nl-NL" sz="2200" dirty="0" smtClean="0"/>
              <a:t>Risicovolle oefeningen</a:t>
            </a:r>
          </a:p>
          <a:p>
            <a:pPr marL="514350" indent="-514350">
              <a:buAutoNum type="arabicPeriod"/>
            </a:pPr>
            <a:r>
              <a:rPr lang="nl-NL" sz="2200" dirty="0" smtClean="0"/>
              <a:t>Oefenprogramma knie</a:t>
            </a:r>
          </a:p>
          <a:p>
            <a:pPr marL="514350" indent="-514350">
              <a:buAutoNum type="arabicPeriod"/>
            </a:pPr>
            <a:r>
              <a:rPr lang="nl-NL" sz="2200" dirty="0" smtClean="0"/>
              <a:t>Advies </a:t>
            </a:r>
          </a:p>
          <a:p>
            <a:pPr marL="514350" indent="-514350">
              <a:buAutoNum type="arabicPeriod"/>
            </a:pPr>
            <a:r>
              <a:rPr lang="nl-NL" sz="2200" dirty="0" smtClean="0"/>
              <a:t>Resultaten</a:t>
            </a:r>
          </a:p>
          <a:p>
            <a:pPr marL="514350" indent="-514350">
              <a:buAutoNum type="arabicPeriod"/>
            </a:pPr>
            <a:r>
              <a:rPr lang="nl-NL" sz="2200" dirty="0" smtClean="0"/>
              <a:t>Discussie</a:t>
            </a:r>
          </a:p>
          <a:p>
            <a:pPr marL="514350" indent="-514350">
              <a:buAutoNum type="arabicPeriod"/>
            </a:pPr>
            <a:r>
              <a:rPr lang="nl-NL" sz="2200" dirty="0" smtClean="0"/>
              <a:t>Vragen</a:t>
            </a:r>
          </a:p>
          <a:p>
            <a:pPr marL="514350" indent="-514350">
              <a:buAutoNum type="arabicPeriod"/>
            </a:pPr>
            <a:endParaRPr lang="nl-NL" sz="2200" dirty="0" smtClean="0"/>
          </a:p>
          <a:p>
            <a:pPr marL="514350" indent="-514350">
              <a:buAutoNum type="arabicPeriod"/>
            </a:pPr>
            <a:endParaRPr lang="nl-NL" sz="2200" dirty="0" smtClean="0"/>
          </a:p>
          <a:p>
            <a:pPr marL="514350" indent="-514350">
              <a:buAutoNum type="arabicPeriod"/>
            </a:pPr>
            <a:endParaRPr lang="nl-NL" sz="2200" dirty="0" smtClean="0"/>
          </a:p>
          <a:p>
            <a:pPr marL="514350" indent="-514350">
              <a:buAutoNum type="arabicPeriod"/>
            </a:pPr>
            <a:endParaRPr lang="nl-NL" sz="2200" dirty="0" smtClean="0"/>
          </a:p>
          <a:p>
            <a:pPr marL="514350" indent="-514350">
              <a:buAutoNum type="arabicPeriod"/>
            </a:pPr>
            <a:endParaRPr lang="nl-NL" sz="2200" dirty="0"/>
          </a:p>
        </p:txBody>
      </p:sp>
      <p:pic>
        <p:nvPicPr>
          <p:cNvPr id="5" name="Picture 4" descr="IMG_7885-B.JPG"/>
          <p:cNvPicPr>
            <a:picLocks noChangeAspect="1"/>
          </p:cNvPicPr>
          <p:nvPr/>
        </p:nvPicPr>
        <p:blipFill rotWithShape="1">
          <a:blip r:embed="rId2" cstate="print">
            <a:extLst>
              <a:ext uri="{28A0092B-C50C-407E-A947-70E740481C1C}">
                <a14:useLocalDpi xmlns:a14="http://schemas.microsoft.com/office/drawing/2010/main" val="0"/>
              </a:ext>
            </a:extLst>
          </a:blip>
          <a:srcRect t="10269" b="14504"/>
          <a:stretch/>
        </p:blipFill>
        <p:spPr>
          <a:xfrm>
            <a:off x="5220072" y="1700808"/>
            <a:ext cx="3331384" cy="3354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Bronnenlijst</a:t>
            </a:r>
            <a:endParaRPr lang="nl-NL" dirty="0"/>
          </a:p>
        </p:txBody>
      </p:sp>
      <p:sp>
        <p:nvSpPr>
          <p:cNvPr id="3" name="Content Placeholder 2"/>
          <p:cNvSpPr>
            <a:spLocks noGrp="1"/>
          </p:cNvSpPr>
          <p:nvPr>
            <p:ph idx="1"/>
          </p:nvPr>
        </p:nvSpPr>
        <p:spPr>
          <a:xfrm>
            <a:off x="685800" y="1484784"/>
            <a:ext cx="7772400" cy="4176463"/>
          </a:xfrm>
        </p:spPr>
        <p:txBody>
          <a:bodyPr>
            <a:normAutofit fontScale="77500" lnSpcReduction="20000"/>
          </a:bodyPr>
          <a:lstStyle/>
          <a:p>
            <a:r>
              <a:rPr lang="fr-FR" dirty="0" err="1" smtClean="0"/>
              <a:t>Collard</a:t>
            </a:r>
            <a:r>
              <a:rPr lang="fr-FR" dirty="0"/>
              <a:t>. DL </a:t>
            </a:r>
            <a:r>
              <a:rPr lang="fr-FR" dirty="0" err="1"/>
              <a:t>Preventie</a:t>
            </a:r>
            <a:r>
              <a:rPr lang="fr-FR" dirty="0"/>
              <a:t> van sport en </a:t>
            </a:r>
            <a:r>
              <a:rPr lang="fr-FR" dirty="0" err="1"/>
              <a:t>spelblessures</a:t>
            </a:r>
            <a:r>
              <a:rPr lang="fr-FR" dirty="0"/>
              <a:t> </a:t>
            </a:r>
            <a:r>
              <a:rPr lang="fr-FR" dirty="0" err="1"/>
              <a:t>bij</a:t>
            </a:r>
            <a:r>
              <a:rPr lang="fr-FR" dirty="0"/>
              <a:t> </a:t>
            </a:r>
            <a:r>
              <a:rPr lang="fr-FR" dirty="0" err="1"/>
              <a:t>basisschool</a:t>
            </a:r>
            <a:r>
              <a:rPr lang="fr-FR" dirty="0"/>
              <a:t> </a:t>
            </a:r>
            <a:r>
              <a:rPr lang="fr-FR" dirty="0" err="1"/>
              <a:t>kinderen</a:t>
            </a:r>
            <a:r>
              <a:rPr lang="fr-FR" dirty="0"/>
              <a:t>, ‘</a:t>
            </a:r>
            <a:r>
              <a:rPr lang="fr-FR" dirty="0" err="1"/>
              <a:t>t</a:t>
            </a:r>
            <a:r>
              <a:rPr lang="fr-FR" dirty="0"/>
              <a:t>. Web </a:t>
            </a:r>
            <a:r>
              <a:rPr lang="fr-FR" dirty="0" smtClean="0"/>
              <a:t>2011</a:t>
            </a:r>
            <a:endParaRPr lang="fr-FR" dirty="0"/>
          </a:p>
          <a:p>
            <a:r>
              <a:rPr lang="fr-FR" dirty="0" err="1" smtClean="0"/>
              <a:t>Collard</a:t>
            </a:r>
            <a:r>
              <a:rPr lang="fr-FR" dirty="0"/>
              <a:t>, D: </a:t>
            </a:r>
            <a:r>
              <a:rPr lang="fr-FR" dirty="0" err="1"/>
              <a:t>iPlay-study</a:t>
            </a:r>
            <a:r>
              <a:rPr lang="fr-FR" dirty="0"/>
              <a:t>. </a:t>
            </a:r>
            <a:r>
              <a:rPr lang="en-US" dirty="0"/>
              <a:t>Development and </a:t>
            </a:r>
            <a:r>
              <a:rPr lang="en-US" dirty="0" err="1"/>
              <a:t>evaluationof</a:t>
            </a:r>
            <a:r>
              <a:rPr lang="en-US" dirty="0"/>
              <a:t> a school-based physical activity-related injury prevention </a:t>
            </a:r>
            <a:r>
              <a:rPr lang="en-US" dirty="0" err="1"/>
              <a:t>programme</a:t>
            </a:r>
            <a:r>
              <a:rPr lang="en-US" dirty="0"/>
              <a:t> [</a:t>
            </a:r>
            <a:r>
              <a:rPr lang="en-US" dirty="0" err="1"/>
              <a:t>Proefschrift</a:t>
            </a:r>
            <a:r>
              <a:rPr lang="en-US" dirty="0"/>
              <a:t>); </a:t>
            </a:r>
            <a:r>
              <a:rPr lang="en-US" dirty="0" err="1"/>
              <a:t>Vrije</a:t>
            </a:r>
            <a:r>
              <a:rPr lang="en-US" dirty="0"/>
              <a:t> </a:t>
            </a:r>
            <a:r>
              <a:rPr lang="en-US" dirty="0" err="1"/>
              <a:t>Universiteit</a:t>
            </a:r>
            <a:r>
              <a:rPr lang="en-US" dirty="0"/>
              <a:t> Amsterdam, </a:t>
            </a:r>
            <a:r>
              <a:rPr lang="en-US" dirty="0" smtClean="0"/>
              <a:t>2010</a:t>
            </a:r>
          </a:p>
          <a:p>
            <a:r>
              <a:rPr lang="fr-FR" dirty="0"/>
              <a:t>L. F. </a:t>
            </a:r>
            <a:r>
              <a:rPr lang="fr-FR" dirty="0" err="1"/>
              <a:t>Draganich</a:t>
            </a:r>
            <a:r>
              <a:rPr lang="fr-FR" dirty="0"/>
              <a:t> _  R. J. Jaeger _  A. R. </a:t>
            </a:r>
            <a:r>
              <a:rPr lang="fr-FR" dirty="0" err="1"/>
              <a:t>Kralj</a:t>
            </a:r>
            <a:r>
              <a:rPr lang="fr-FR" dirty="0"/>
              <a:t> : </a:t>
            </a:r>
            <a:r>
              <a:rPr lang="fr-FR" dirty="0" err="1"/>
              <a:t>Samenwerking</a:t>
            </a:r>
            <a:r>
              <a:rPr lang="fr-FR" dirty="0"/>
              <a:t> van de </a:t>
            </a:r>
            <a:r>
              <a:rPr lang="fr-FR" dirty="0" err="1"/>
              <a:t>hamstrings</a:t>
            </a:r>
            <a:r>
              <a:rPr lang="fr-FR" dirty="0"/>
              <a:t> en M. quadriceps </a:t>
            </a:r>
            <a:r>
              <a:rPr lang="fr-FR" dirty="0" err="1"/>
              <a:t>tijdens</a:t>
            </a:r>
            <a:r>
              <a:rPr lang="fr-FR" dirty="0"/>
              <a:t> </a:t>
            </a:r>
            <a:r>
              <a:rPr lang="fr-FR" dirty="0" err="1"/>
              <a:t>knie</a:t>
            </a:r>
            <a:r>
              <a:rPr lang="fr-FR" dirty="0"/>
              <a:t>-extensie; Stimulus (1991) 10:134–</a:t>
            </a:r>
            <a:r>
              <a:rPr lang="fr-FR" dirty="0" smtClean="0"/>
              <a:t>136</a:t>
            </a:r>
            <a:endParaRPr lang="fr-FR" dirty="0"/>
          </a:p>
          <a:p>
            <a:r>
              <a:rPr lang="fr-FR" dirty="0" smtClean="0"/>
              <a:t>M </a:t>
            </a:r>
            <a:r>
              <a:rPr lang="fr-FR" dirty="0"/>
              <a:t>N </a:t>
            </a:r>
            <a:r>
              <a:rPr lang="fr-FR" dirty="0" err="1"/>
              <a:t>Zetaruk</a:t>
            </a:r>
            <a:r>
              <a:rPr lang="fr-FR" dirty="0"/>
              <a:t>, M A </a:t>
            </a:r>
            <a:r>
              <a:rPr lang="fr-FR" dirty="0" err="1"/>
              <a:t>Viola´n</a:t>
            </a:r>
            <a:r>
              <a:rPr lang="fr-FR" dirty="0"/>
              <a:t>, D </a:t>
            </a:r>
            <a:r>
              <a:rPr lang="fr-FR" dirty="0" err="1"/>
              <a:t>Zurakowski</a:t>
            </a:r>
            <a:r>
              <a:rPr lang="fr-FR" dirty="0"/>
              <a:t>, L J </a:t>
            </a:r>
            <a:r>
              <a:rPr lang="fr-FR" dirty="0" err="1"/>
              <a:t>Micheli</a:t>
            </a:r>
            <a:r>
              <a:rPr lang="fr-FR" dirty="0"/>
              <a:t>; Injuries in martial arts: a </a:t>
            </a:r>
            <a:r>
              <a:rPr lang="fr-FR" dirty="0" err="1"/>
              <a:t>comparison</a:t>
            </a:r>
            <a:r>
              <a:rPr lang="fr-FR" dirty="0"/>
              <a:t> of five styles; </a:t>
            </a:r>
            <a:r>
              <a:rPr lang="fr-FR" dirty="0" err="1"/>
              <a:t>Br</a:t>
            </a:r>
            <a:r>
              <a:rPr lang="fr-FR" dirty="0"/>
              <a:t> J Sports Med 2005</a:t>
            </a:r>
            <a:r>
              <a:rPr lang="fr-FR" dirty="0" smtClean="0"/>
              <a:t>;</a:t>
            </a:r>
          </a:p>
          <a:p>
            <a:r>
              <a:rPr lang="nl-NL" dirty="0"/>
              <a:t>I.A. Kapandji: Bewegingsleer Deel II De onderste extremiteit; Houten; </a:t>
            </a:r>
            <a:r>
              <a:rPr lang="nl-NL" dirty="0" err="1"/>
              <a:t>Bohn</a:t>
            </a:r>
            <a:r>
              <a:rPr lang="nl-NL" dirty="0"/>
              <a:t> </a:t>
            </a:r>
            <a:r>
              <a:rPr lang="nl-NL" dirty="0" err="1"/>
              <a:t>Stafleu</a:t>
            </a:r>
            <a:r>
              <a:rPr lang="nl-NL" dirty="0"/>
              <a:t> van </a:t>
            </a:r>
            <a:r>
              <a:rPr lang="nl-NL" dirty="0" err="1"/>
              <a:t>Loghum</a:t>
            </a:r>
            <a:r>
              <a:rPr lang="nl-NL" dirty="0"/>
              <a:t>; </a:t>
            </a:r>
            <a:r>
              <a:rPr lang="nl-NL" dirty="0" smtClean="0"/>
              <a:t>2009</a:t>
            </a:r>
          </a:p>
          <a:p>
            <a:r>
              <a:rPr lang="nl-NL" dirty="0" err="1"/>
              <a:t>Wilfred</a:t>
            </a:r>
            <a:r>
              <a:rPr lang="nl-NL" dirty="0"/>
              <a:t> W sip, Kracht en stabiliteitstraining, deel 1: De oefeningen, 1</a:t>
            </a:r>
            <a:r>
              <a:rPr lang="nl-NL" baseline="30000" dirty="0"/>
              <a:t>e</a:t>
            </a:r>
            <a:r>
              <a:rPr lang="nl-NL" dirty="0"/>
              <a:t> druk Zeist: </a:t>
            </a:r>
            <a:r>
              <a:rPr lang="nl-NL" dirty="0" err="1"/>
              <a:t>Kerckebosch</a:t>
            </a:r>
            <a:r>
              <a:rPr lang="nl-NL" dirty="0"/>
              <a:t> BV: 2010 </a:t>
            </a:r>
            <a:endParaRPr lang="nl-NL" dirty="0" smtClean="0"/>
          </a:p>
          <a:p>
            <a:r>
              <a:rPr lang="nl-NL" dirty="0"/>
              <a:t>NOC/NSF. Sport blessure vrij - Olympisch Medisch Panel </a:t>
            </a:r>
            <a:r>
              <a:rPr lang="nl-NL" dirty="0" smtClean="0"/>
              <a:t>2006</a:t>
            </a:r>
          </a:p>
          <a:p>
            <a:r>
              <a:rPr lang="nl-NL" dirty="0"/>
              <a:t>van Doorn, J, Fysiotherapeutisch onderbouwd preventieplan, knie blessures; Hogeschool van Amsterdam </a:t>
            </a:r>
            <a:r>
              <a:rPr lang="nl-NL" dirty="0" smtClean="0"/>
              <a:t>2014</a:t>
            </a:r>
          </a:p>
          <a:p>
            <a:r>
              <a:rPr lang="nl-NL" dirty="0" err="1"/>
              <a:t>Pubmed</a:t>
            </a:r>
            <a:r>
              <a:rPr lang="nl-NL" dirty="0"/>
              <a:t>, geraadpleegd 15 april 2014, </a:t>
            </a:r>
            <a:r>
              <a:rPr lang="nl-NL" u="sng" dirty="0">
                <a:hlinkClick r:id="rId2"/>
              </a:rPr>
              <a:t>http://www.ncbi.nlm.nih.gov/pubmed</a:t>
            </a:r>
            <a:r>
              <a:rPr lang="nl-NL" dirty="0"/>
              <a:t> </a:t>
            </a:r>
            <a:endParaRPr lang="nl-NL" dirty="0" smtClean="0"/>
          </a:p>
          <a:p>
            <a:r>
              <a:rPr lang="nl-NL" dirty="0" err="1" smtClean="0"/>
              <a:t>Preventie.hkdij.nl</a:t>
            </a:r>
            <a:r>
              <a:rPr lang="nl-NL" dirty="0" smtClean="0"/>
              <a:t>, geraadpleegd 22 juni 2014, </a:t>
            </a:r>
            <a:r>
              <a:rPr lang="nl-NL" dirty="0" err="1" smtClean="0"/>
              <a:t>preventie.hkdij.nl</a:t>
            </a:r>
            <a:r>
              <a:rPr lang="nl-NL" dirty="0" smtClean="0"/>
              <a:t> </a:t>
            </a:r>
          </a:p>
          <a:p>
            <a:endParaRPr lang="nl-NL" dirty="0"/>
          </a:p>
          <a:p>
            <a:endParaRPr lang="nl-NL" dirty="0"/>
          </a:p>
          <a:p>
            <a:endParaRPr lang="nl-NL" dirty="0"/>
          </a:p>
        </p:txBody>
      </p:sp>
    </p:spTree>
    <p:extLst>
      <p:ext uri="{BB962C8B-B14F-4D97-AF65-F5344CB8AC3E}">
        <p14:creationId xmlns:p14="http://schemas.microsoft.com/office/powerpoint/2010/main" val="3628029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Inleiding </a:t>
            </a:r>
            <a:endParaRPr lang="nl-NL" dirty="0"/>
          </a:p>
        </p:txBody>
      </p:sp>
      <p:sp>
        <p:nvSpPr>
          <p:cNvPr id="8" name="Content Placeholder 7"/>
          <p:cNvSpPr>
            <a:spLocks noGrp="1"/>
          </p:cNvSpPr>
          <p:nvPr>
            <p:ph idx="1"/>
          </p:nvPr>
        </p:nvSpPr>
        <p:spPr>
          <a:xfrm>
            <a:off x="685800" y="1340768"/>
            <a:ext cx="8350696" cy="4320480"/>
          </a:xfrm>
        </p:spPr>
        <p:txBody>
          <a:bodyPr>
            <a:normAutofit fontScale="92500" lnSpcReduction="10000"/>
          </a:bodyPr>
          <a:lstStyle/>
          <a:p>
            <a:r>
              <a:rPr lang="nl-NL" dirty="0" smtClean="0"/>
              <a:t>Hapkido, kracht van tegenstander</a:t>
            </a:r>
          </a:p>
          <a:p>
            <a:r>
              <a:rPr lang="nl-NL" dirty="0"/>
              <a:t>Traptechnieken, </a:t>
            </a:r>
            <a:r>
              <a:rPr lang="nl-NL" dirty="0" smtClean="0"/>
              <a:t>slagtechnieken</a:t>
            </a:r>
            <a:r>
              <a:rPr lang="nl-NL" dirty="0"/>
              <a:t>, </a:t>
            </a:r>
            <a:r>
              <a:rPr lang="nl-NL" dirty="0" smtClean="0"/>
              <a:t>loopvormen</a:t>
            </a:r>
            <a:r>
              <a:rPr lang="nl-NL" dirty="0"/>
              <a:t>, </a:t>
            </a:r>
            <a:r>
              <a:rPr lang="nl-NL" dirty="0" err="1" smtClean="0"/>
              <a:t>valbreken</a:t>
            </a:r>
            <a:r>
              <a:rPr lang="nl-NL" dirty="0" smtClean="0"/>
              <a:t>, zelfverdedigingstechnieken.</a:t>
            </a:r>
          </a:p>
          <a:p>
            <a:endParaRPr lang="nl-NL" dirty="0" smtClean="0"/>
          </a:p>
          <a:p>
            <a:pPr marL="68580" indent="0">
              <a:buNone/>
            </a:pPr>
            <a:r>
              <a:rPr lang="nl-NL" dirty="0" smtClean="0"/>
              <a:t>Niveaus:</a:t>
            </a:r>
            <a:endParaRPr lang="nl-NL" dirty="0"/>
          </a:p>
          <a:p>
            <a:r>
              <a:rPr lang="nl-NL" dirty="0" smtClean="0"/>
              <a:t>Beginners:  wit </a:t>
            </a:r>
            <a:r>
              <a:rPr lang="nl-NL" dirty="0"/>
              <a:t>– oranje </a:t>
            </a:r>
            <a:r>
              <a:rPr lang="nl-NL" dirty="0" smtClean="0"/>
              <a:t>band</a:t>
            </a:r>
          </a:p>
          <a:p>
            <a:r>
              <a:rPr lang="nl-NL" dirty="0" smtClean="0"/>
              <a:t>Middelbaar: </a:t>
            </a:r>
            <a:r>
              <a:rPr lang="nl-NL" dirty="0"/>
              <a:t>g</a:t>
            </a:r>
            <a:r>
              <a:rPr lang="nl-NL" dirty="0" smtClean="0"/>
              <a:t>roen </a:t>
            </a:r>
            <a:r>
              <a:rPr lang="nl-NL" dirty="0"/>
              <a:t>– paarse </a:t>
            </a:r>
            <a:r>
              <a:rPr lang="nl-NL" dirty="0" smtClean="0"/>
              <a:t>band</a:t>
            </a:r>
            <a:endParaRPr lang="nl-NL" dirty="0"/>
          </a:p>
          <a:p>
            <a:r>
              <a:rPr lang="nl-NL" dirty="0" smtClean="0"/>
              <a:t>Hoger &amp; </a:t>
            </a:r>
            <a:r>
              <a:rPr lang="nl-NL" dirty="0" smtClean="0"/>
              <a:t>gevorderden </a:t>
            </a:r>
            <a:r>
              <a:rPr lang="nl-NL" dirty="0" smtClean="0"/>
              <a:t>niveau: paarse band +</a:t>
            </a:r>
          </a:p>
          <a:p>
            <a:endParaRPr lang="nl-NL" dirty="0"/>
          </a:p>
          <a:p>
            <a:r>
              <a:rPr lang="nl-NL" dirty="0" smtClean="0"/>
              <a:t>Demonstratie</a:t>
            </a:r>
            <a:endParaRPr lang="nl-NL" dirty="0"/>
          </a:p>
          <a:p>
            <a:pPr lvl="1"/>
            <a:r>
              <a:rPr lang="nl-NL" dirty="0" smtClean="0"/>
              <a:t>Pattern 4</a:t>
            </a:r>
            <a:endParaRPr lang="nl-NL" dirty="0"/>
          </a:p>
          <a:p>
            <a:pPr lvl="1"/>
            <a:r>
              <a:rPr lang="nl-NL" dirty="0" smtClean="0"/>
              <a:t>Spinning kick</a:t>
            </a:r>
          </a:p>
          <a:p>
            <a:pPr lvl="1"/>
            <a:r>
              <a:rPr lang="nl-NL" dirty="0" smtClean="0"/>
              <a:t>Roundhouse</a:t>
            </a:r>
          </a:p>
          <a:p>
            <a:endParaRPr lang="nl-NL" dirty="0" smtClean="0"/>
          </a:p>
          <a:p>
            <a:endParaRPr lang="nl-NL" dirty="0"/>
          </a:p>
        </p:txBody>
      </p:sp>
      <p:pic>
        <p:nvPicPr>
          <p:cNvPr id="10" name="Picture 9" descr="Hapkido IJsselstein Logo vergroot wit 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651" y="2204864"/>
            <a:ext cx="3870891" cy="4221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Opdracht omschrijving</a:t>
            </a:r>
            <a:endParaRPr lang="nl-NL" dirty="0"/>
          </a:p>
        </p:txBody>
      </p:sp>
      <p:sp>
        <p:nvSpPr>
          <p:cNvPr id="3" name="Content Placeholder 2"/>
          <p:cNvSpPr>
            <a:spLocks noGrp="1"/>
          </p:cNvSpPr>
          <p:nvPr>
            <p:ph idx="1"/>
          </p:nvPr>
        </p:nvSpPr>
        <p:spPr/>
        <p:txBody>
          <a:bodyPr>
            <a:normAutofit fontScale="92500" lnSpcReduction="20000"/>
          </a:bodyPr>
          <a:lstStyle/>
          <a:p>
            <a:r>
              <a:rPr lang="nl-NL" dirty="0" smtClean="0"/>
              <a:t>Een onderbouwd en toegankelijk oefenprogramma gericht op de preventie van </a:t>
            </a:r>
            <a:r>
              <a:rPr lang="nl-NL" dirty="0" smtClean="0"/>
              <a:t>knieblessures </a:t>
            </a:r>
            <a:r>
              <a:rPr lang="nl-NL" dirty="0" smtClean="0"/>
              <a:t>in de vorm van een website. </a:t>
            </a:r>
          </a:p>
          <a:p>
            <a:pPr lvl="1"/>
            <a:r>
              <a:rPr lang="nl-NL" dirty="0" smtClean="0"/>
              <a:t>Toepasbaar in de les en thuis</a:t>
            </a:r>
          </a:p>
          <a:p>
            <a:pPr lvl="1"/>
            <a:r>
              <a:rPr lang="nl-NL" dirty="0" smtClean="0"/>
              <a:t>Oefeningen uit te voeren zonder extra benodigdheden</a:t>
            </a:r>
            <a:endParaRPr lang="nl-NL" dirty="0"/>
          </a:p>
          <a:p>
            <a:pPr marL="468630" lvl="1" indent="0">
              <a:buNone/>
            </a:pPr>
            <a:endParaRPr lang="nl-NL" dirty="0"/>
          </a:p>
          <a:p>
            <a:r>
              <a:rPr lang="nl-NL" dirty="0" smtClean="0"/>
              <a:t>Schriftelijk document met onderbouwing knie preventieplan </a:t>
            </a:r>
          </a:p>
          <a:p>
            <a:pPr lvl="1"/>
            <a:r>
              <a:rPr lang="nl-NL" dirty="0" smtClean="0"/>
              <a:t>Literatuur</a:t>
            </a:r>
          </a:p>
          <a:p>
            <a:pPr lvl="1"/>
            <a:r>
              <a:rPr lang="nl-NL" dirty="0" smtClean="0"/>
              <a:t>Expertise Hapkido instructeurs</a:t>
            </a:r>
          </a:p>
          <a:p>
            <a:endParaRPr lang="nl-NL" dirty="0"/>
          </a:p>
          <a:p>
            <a:r>
              <a:rPr lang="nl-NL" dirty="0" smtClean="0"/>
              <a:t>Eindproducten</a:t>
            </a:r>
          </a:p>
          <a:p>
            <a:pPr lvl="1"/>
            <a:r>
              <a:rPr lang="nl-NL" dirty="0" smtClean="0"/>
              <a:t>Toegankelijke website: </a:t>
            </a:r>
            <a:r>
              <a:rPr lang="nl-NL" dirty="0" err="1" smtClean="0"/>
              <a:t>preventie.hkdij.nl</a:t>
            </a:r>
            <a:endParaRPr lang="nl-NL" dirty="0" smtClean="0"/>
          </a:p>
          <a:p>
            <a:pPr lvl="1"/>
            <a:r>
              <a:rPr lang="nl-NL" dirty="0" smtClean="0"/>
              <a:t>Toegankelijk document: Preventieplan knie blessures</a:t>
            </a:r>
          </a:p>
          <a:p>
            <a:pPr lvl="1"/>
            <a:r>
              <a:rPr lang="nl-NL" dirty="0" smtClean="0"/>
              <a:t>Onderbouwd document voor de opleiding Fysiotherapie</a:t>
            </a:r>
          </a:p>
          <a:p>
            <a:pPr lvl="1"/>
            <a:endParaRPr lang="nl-NL" dirty="0" smtClean="0"/>
          </a:p>
        </p:txBody>
      </p:sp>
    </p:spTree>
    <p:extLst>
      <p:ext uri="{BB962C8B-B14F-4D97-AF65-F5344CB8AC3E}">
        <p14:creationId xmlns:p14="http://schemas.microsoft.com/office/powerpoint/2010/main" val="11520977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a:t>
            </a:r>
            <a:r>
              <a:rPr lang="nl-NL" dirty="0" smtClean="0"/>
              <a:t>. Probleem omschrijving</a:t>
            </a:r>
            <a:endParaRPr lang="nl-NL" dirty="0"/>
          </a:p>
        </p:txBody>
      </p:sp>
      <p:sp>
        <p:nvSpPr>
          <p:cNvPr id="3" name="Content Placeholder 2"/>
          <p:cNvSpPr>
            <a:spLocks noGrp="1"/>
          </p:cNvSpPr>
          <p:nvPr>
            <p:ph idx="1"/>
          </p:nvPr>
        </p:nvSpPr>
        <p:spPr/>
        <p:txBody>
          <a:bodyPr/>
          <a:lstStyle/>
          <a:p>
            <a:r>
              <a:rPr lang="nl-NL" dirty="0" smtClean="0"/>
              <a:t>Knie blessures binnen Hapkido </a:t>
            </a:r>
            <a:r>
              <a:rPr lang="nl-NL" dirty="0" smtClean="0"/>
              <a:t>IJsselstein</a:t>
            </a:r>
          </a:p>
          <a:p>
            <a:pPr lvl="1"/>
            <a:r>
              <a:rPr lang="nl-NL" dirty="0" smtClean="0"/>
              <a:t>9 van de 85 leden heeft een knieblessure</a:t>
            </a:r>
          </a:p>
          <a:p>
            <a:pPr lvl="1"/>
            <a:r>
              <a:rPr lang="nl-NL" dirty="0" smtClean="0"/>
              <a:t>Vaak van tijdelijke duur</a:t>
            </a:r>
          </a:p>
          <a:p>
            <a:pPr lvl="1"/>
            <a:r>
              <a:rPr lang="nl-NL" dirty="0" smtClean="0"/>
              <a:t>8 van het mannelijke geslacht</a:t>
            </a:r>
          </a:p>
          <a:p>
            <a:pPr lvl="1"/>
            <a:r>
              <a:rPr lang="nl-NL" dirty="0" smtClean="0"/>
              <a:t>Chronische blessures ontstaan buiten Hapkido</a:t>
            </a:r>
          </a:p>
          <a:p>
            <a:pPr lvl="1"/>
            <a:endParaRPr lang="nl-NL" dirty="0" smtClean="0"/>
          </a:p>
          <a:p>
            <a:r>
              <a:rPr lang="nl-NL" dirty="0" smtClean="0"/>
              <a:t>Geen </a:t>
            </a:r>
            <a:r>
              <a:rPr lang="nl-NL" dirty="0" smtClean="0"/>
              <a:t>duidelijke oorzaak</a:t>
            </a:r>
          </a:p>
          <a:p>
            <a:r>
              <a:rPr lang="nl-NL" dirty="0" smtClean="0"/>
              <a:t>Geen preventie programma beschikbaar specifiek voor Hapkido</a:t>
            </a:r>
          </a:p>
          <a:p>
            <a:r>
              <a:rPr lang="nl-NL" dirty="0" smtClean="0"/>
              <a:t>Niet voldoende kennis om preventieprogramma op te stellen</a:t>
            </a:r>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11680651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143000"/>
          </a:xfrm>
        </p:spPr>
        <p:txBody>
          <a:bodyPr/>
          <a:lstStyle/>
          <a:p>
            <a:r>
              <a:rPr lang="nl-NL" dirty="0" smtClean="0"/>
              <a:t>4.1 Methode</a:t>
            </a:r>
            <a:endParaRPr lang="nl-NL" dirty="0"/>
          </a:p>
        </p:txBody>
      </p:sp>
      <p:sp>
        <p:nvSpPr>
          <p:cNvPr id="3" name="Content Placeholder 2"/>
          <p:cNvSpPr>
            <a:spLocks noGrp="1"/>
          </p:cNvSpPr>
          <p:nvPr>
            <p:ph idx="1"/>
          </p:nvPr>
        </p:nvSpPr>
        <p:spPr>
          <a:xfrm>
            <a:off x="685800" y="1052736"/>
            <a:ext cx="7772400" cy="4608512"/>
          </a:xfrm>
        </p:spPr>
        <p:txBody>
          <a:bodyPr>
            <a:normAutofit/>
          </a:bodyPr>
          <a:lstStyle/>
          <a:p>
            <a:r>
              <a:rPr lang="nl-NL" i="1" dirty="0"/>
              <a:t>Vraagstelling:</a:t>
            </a:r>
            <a:r>
              <a:rPr lang="nl-NL" b="1" dirty="0"/>
              <a:t> </a:t>
            </a:r>
            <a:endParaRPr lang="nl-NL" dirty="0"/>
          </a:p>
          <a:p>
            <a:pPr lvl="1"/>
            <a:r>
              <a:rPr lang="nl-NL" dirty="0" smtClean="0"/>
              <a:t> </a:t>
            </a:r>
            <a:r>
              <a:rPr lang="nl-NL" dirty="0"/>
              <a:t>Wat zijn de oorzaken van </a:t>
            </a:r>
            <a:r>
              <a:rPr lang="nl-NL" dirty="0" smtClean="0"/>
              <a:t>knieblessures binnen </a:t>
            </a:r>
            <a:r>
              <a:rPr lang="nl-NL" dirty="0"/>
              <a:t>Hapkido IJsselstein? Kan een knie oefenprogramma hierin verandering brengen ?</a:t>
            </a:r>
          </a:p>
          <a:p>
            <a:r>
              <a:rPr lang="nl-NL" i="1" dirty="0" smtClean="0"/>
              <a:t>Inclusiecriteria:</a:t>
            </a:r>
            <a:endParaRPr lang="nl-NL" dirty="0"/>
          </a:p>
          <a:p>
            <a:pPr lvl="1"/>
            <a:r>
              <a:rPr lang="nl-NL" dirty="0" smtClean="0"/>
              <a:t>Alle </a:t>
            </a:r>
            <a:r>
              <a:rPr lang="nl-NL" dirty="0"/>
              <a:t>artikelen met het onderwerp knie blessures bij martial </a:t>
            </a:r>
            <a:r>
              <a:rPr lang="nl-NL" dirty="0" smtClean="0"/>
              <a:t>arts.</a:t>
            </a:r>
            <a:endParaRPr lang="nl-NL" dirty="0"/>
          </a:p>
          <a:p>
            <a:pPr lvl="1"/>
            <a:r>
              <a:rPr lang="nl-NL" dirty="0" smtClean="0"/>
              <a:t> </a:t>
            </a:r>
            <a:r>
              <a:rPr lang="nl-NL" dirty="0"/>
              <a:t>Engels of </a:t>
            </a:r>
            <a:r>
              <a:rPr lang="nl-NL" dirty="0" smtClean="0"/>
              <a:t>Nederlands.</a:t>
            </a:r>
          </a:p>
          <a:p>
            <a:r>
              <a:rPr lang="nl-NL" i="1" dirty="0" smtClean="0"/>
              <a:t>Geïncludeerd:</a:t>
            </a:r>
            <a:endParaRPr lang="nl-NL" dirty="0"/>
          </a:p>
          <a:p>
            <a:pPr lvl="1"/>
            <a:r>
              <a:rPr lang="nl-NL" dirty="0" smtClean="0"/>
              <a:t>Relevantie </a:t>
            </a:r>
            <a:r>
              <a:rPr lang="nl-NL" dirty="0"/>
              <a:t>van de titel en abstract. </a:t>
            </a:r>
          </a:p>
          <a:p>
            <a:pPr lvl="1"/>
            <a:r>
              <a:rPr lang="nl-NL" dirty="0" smtClean="0"/>
              <a:t>Gemeten </a:t>
            </a:r>
            <a:r>
              <a:rPr lang="nl-NL" dirty="0"/>
              <a:t>aan de hand van de gebruikte zoektermen in figuur 1</a:t>
            </a:r>
            <a:r>
              <a:rPr lang="nl-NL" dirty="0" smtClean="0"/>
              <a:t>.</a:t>
            </a:r>
            <a:endParaRPr lang="nl-NL" dirty="0"/>
          </a:p>
          <a:p>
            <a:r>
              <a:rPr lang="nl-NL" i="1" dirty="0" smtClean="0"/>
              <a:t>Exclusiecriteria</a:t>
            </a:r>
            <a:r>
              <a:rPr lang="nl-NL" i="1" dirty="0"/>
              <a:t>:</a:t>
            </a:r>
            <a:r>
              <a:rPr lang="nl-NL" dirty="0"/>
              <a:t> </a:t>
            </a:r>
          </a:p>
          <a:p>
            <a:pPr lvl="1"/>
            <a:r>
              <a:rPr lang="nl-NL" dirty="0" smtClean="0"/>
              <a:t>Alle </a:t>
            </a:r>
            <a:r>
              <a:rPr lang="nl-NL" dirty="0"/>
              <a:t>artikelen met een ander onderwerp dan knie blessures. </a:t>
            </a:r>
          </a:p>
          <a:p>
            <a:pPr lvl="1"/>
            <a:r>
              <a:rPr lang="nl-NL" dirty="0" smtClean="0"/>
              <a:t>Artikelen </a:t>
            </a:r>
            <a:r>
              <a:rPr lang="nl-NL" dirty="0"/>
              <a:t>geschreven in een andere taal dan Nederlands of Engels. </a:t>
            </a:r>
            <a:endParaRPr lang="nl-NL" dirty="0" smtClean="0"/>
          </a:p>
          <a:p>
            <a:pPr lvl="1"/>
            <a:r>
              <a:rPr lang="nl-NL" dirty="0" smtClean="0"/>
              <a:t>Artikelen </a:t>
            </a:r>
            <a:r>
              <a:rPr lang="nl-NL" dirty="0"/>
              <a:t>waarbij relevante zoektermen in de titel of abstract ontbraken. </a:t>
            </a:r>
          </a:p>
          <a:p>
            <a:endParaRPr lang="nl-NL" dirty="0"/>
          </a:p>
        </p:txBody>
      </p:sp>
    </p:spTree>
    <p:extLst>
      <p:ext uri="{BB962C8B-B14F-4D97-AF65-F5344CB8AC3E}">
        <p14:creationId xmlns:p14="http://schemas.microsoft.com/office/powerpoint/2010/main" val="8215400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4.2. Methode</a:t>
            </a:r>
            <a:endParaRPr lang="nl-NL" dirty="0"/>
          </a:p>
        </p:txBody>
      </p:sp>
      <p:pic>
        <p:nvPicPr>
          <p:cNvPr id="6" name="Picture 5" descr="OSX:Users:JustBook:Desktop:Literatuur search Preventieplan knieblessures HK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5616624" cy="5454000"/>
          </a:xfrm>
          <a:prstGeom prst="rect">
            <a:avLst/>
          </a:prstGeom>
          <a:ln>
            <a:noFill/>
          </a:ln>
          <a:effectLst>
            <a:softEdge rad="112500"/>
          </a:effectLst>
        </p:spPr>
      </p:pic>
      <p:sp>
        <p:nvSpPr>
          <p:cNvPr id="7" name="TextBox 6"/>
          <p:cNvSpPr txBox="1"/>
          <p:nvPr/>
        </p:nvSpPr>
        <p:spPr>
          <a:xfrm>
            <a:off x="6156176" y="1700808"/>
            <a:ext cx="2843808" cy="3693319"/>
          </a:xfrm>
          <a:prstGeom prst="rect">
            <a:avLst/>
          </a:prstGeom>
          <a:noFill/>
        </p:spPr>
        <p:txBody>
          <a:bodyPr wrap="square" rtlCol="0">
            <a:spAutoFit/>
          </a:bodyPr>
          <a:lstStyle/>
          <a:p>
            <a:pPr algn="ctr"/>
            <a:r>
              <a:rPr lang="nl-NL" b="1" dirty="0" smtClean="0"/>
              <a:t>Resultaat: </a:t>
            </a:r>
            <a:br>
              <a:rPr lang="nl-NL" b="1" dirty="0" smtClean="0"/>
            </a:br>
            <a:r>
              <a:rPr lang="nl-NL" dirty="0" smtClean="0"/>
              <a:t/>
            </a:r>
            <a:br>
              <a:rPr lang="nl-NL" dirty="0" smtClean="0"/>
            </a:br>
            <a:r>
              <a:rPr lang="nl-NL" dirty="0" smtClean="0"/>
              <a:t>4 artikelen geïncludeerd.</a:t>
            </a:r>
            <a:br>
              <a:rPr lang="nl-NL" dirty="0" smtClean="0"/>
            </a:br>
            <a:r>
              <a:rPr lang="nl-NL" dirty="0" smtClean="0"/>
              <a:t/>
            </a:r>
            <a:br>
              <a:rPr lang="nl-NL" dirty="0" smtClean="0"/>
            </a:br>
            <a:r>
              <a:rPr lang="nl-NL" dirty="0" smtClean="0"/>
              <a:t>Geen overeenkomst soortgelijke sporten met Hapkido.</a:t>
            </a:r>
            <a:br>
              <a:rPr lang="nl-NL" dirty="0" smtClean="0"/>
            </a:br>
            <a:r>
              <a:rPr lang="nl-NL" dirty="0" smtClean="0"/>
              <a:t/>
            </a:r>
            <a:br>
              <a:rPr lang="nl-NL" dirty="0" smtClean="0"/>
            </a:br>
            <a:r>
              <a:rPr lang="nl-NL" dirty="0" smtClean="0"/>
              <a:t>Probleem analyse opgesteld na raadplegen instructeurs. </a:t>
            </a:r>
            <a:br>
              <a:rPr lang="nl-NL" dirty="0" smtClean="0"/>
            </a:br>
            <a:endParaRPr lang="nl-NL" dirty="0"/>
          </a:p>
          <a:p>
            <a:pPr algn="ctr"/>
            <a:r>
              <a:rPr lang="nl-NL" dirty="0" smtClean="0"/>
              <a:t>Aangevuld met literatuur.</a:t>
            </a:r>
          </a:p>
          <a:p>
            <a:endParaRPr lang="nl-NL" dirty="0"/>
          </a:p>
        </p:txBody>
      </p:sp>
      <p:sp>
        <p:nvSpPr>
          <p:cNvPr id="8" name="TextBox 7"/>
          <p:cNvSpPr txBox="1"/>
          <p:nvPr/>
        </p:nvSpPr>
        <p:spPr>
          <a:xfrm>
            <a:off x="5076056" y="6093296"/>
            <a:ext cx="93610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nl-NL" sz="1600" dirty="0" smtClean="0"/>
              <a:t>Figuur 1</a:t>
            </a:r>
            <a:endParaRPr lang="nl-NL" sz="1600" dirty="0"/>
          </a:p>
        </p:txBody>
      </p:sp>
    </p:spTree>
    <p:extLst>
      <p:ext uri="{BB962C8B-B14F-4D97-AF65-F5344CB8AC3E}">
        <p14:creationId xmlns:p14="http://schemas.microsoft.com/office/powerpoint/2010/main" val="2192422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5.1 </a:t>
            </a:r>
            <a:r>
              <a:rPr lang="nl-NL" dirty="0" smtClean="0"/>
              <a:t>Probleem analyse</a:t>
            </a:r>
            <a:endParaRPr lang="nl-NL" dirty="0"/>
          </a:p>
        </p:txBody>
      </p:sp>
      <p:sp>
        <p:nvSpPr>
          <p:cNvPr id="3" name="Content Placeholder 2"/>
          <p:cNvSpPr>
            <a:spLocks noGrp="1"/>
          </p:cNvSpPr>
          <p:nvPr>
            <p:ph idx="1"/>
          </p:nvPr>
        </p:nvSpPr>
        <p:spPr>
          <a:xfrm>
            <a:off x="685800" y="1340768"/>
            <a:ext cx="7772400" cy="4392487"/>
          </a:xfrm>
        </p:spPr>
        <p:txBody>
          <a:bodyPr>
            <a:normAutofit fontScale="92500" lnSpcReduction="20000"/>
          </a:bodyPr>
          <a:lstStyle/>
          <a:p>
            <a:r>
              <a:rPr lang="nl-NL" dirty="0" smtClean="0"/>
              <a:t>Oorzaken volgens Hapkido instructeurs</a:t>
            </a:r>
          </a:p>
          <a:p>
            <a:pPr lvl="1"/>
            <a:r>
              <a:rPr lang="nl-NL" dirty="0" smtClean="0"/>
              <a:t>Risicovolle oefeningen.</a:t>
            </a:r>
          </a:p>
          <a:p>
            <a:pPr lvl="1"/>
            <a:r>
              <a:rPr lang="nl-NL" dirty="0" smtClean="0"/>
              <a:t>Beoefenen </a:t>
            </a:r>
            <a:r>
              <a:rPr lang="nl-NL" dirty="0"/>
              <a:t>van complexe bewegingen zoals traptechnieken, worpen en patterns. Met name in combinatie met diepe standen en explosieve </a:t>
            </a:r>
            <a:r>
              <a:rPr lang="nl-NL" dirty="0" smtClean="0"/>
              <a:t>kracht.</a:t>
            </a:r>
            <a:endParaRPr lang="nl-NL" dirty="0"/>
          </a:p>
          <a:p>
            <a:pPr lvl="1"/>
            <a:r>
              <a:rPr lang="nl-NL" dirty="0" smtClean="0"/>
              <a:t>Het </a:t>
            </a:r>
            <a:r>
              <a:rPr lang="nl-NL" dirty="0"/>
              <a:t>foutief uitvoeren van een oefening door gebrek aan kennis of motoriek. </a:t>
            </a:r>
          </a:p>
          <a:p>
            <a:pPr lvl="1"/>
            <a:r>
              <a:rPr lang="nl-NL" dirty="0" smtClean="0"/>
              <a:t>Risico </a:t>
            </a:r>
            <a:r>
              <a:rPr lang="nl-NL" dirty="0"/>
              <a:t>op overbelastingsblessure door het frequent herhalen van oefeningen met veel rotatoire en explosieve krachten. </a:t>
            </a:r>
            <a:r>
              <a:rPr lang="nl-NL" dirty="0" smtClean="0"/>
              <a:t/>
            </a:r>
            <a:br>
              <a:rPr lang="nl-NL" dirty="0" smtClean="0"/>
            </a:br>
            <a:endParaRPr lang="nl-NL" dirty="0"/>
          </a:p>
          <a:p>
            <a:r>
              <a:rPr lang="nl-NL" dirty="0" smtClean="0"/>
              <a:t>Oorzaken volgens literatuur</a:t>
            </a:r>
            <a:endParaRPr lang="nl-NL" dirty="0"/>
          </a:p>
          <a:p>
            <a:pPr lvl="1"/>
            <a:r>
              <a:rPr lang="nl-NL" i="1" dirty="0" smtClean="0"/>
              <a:t>“</a:t>
            </a:r>
            <a:r>
              <a:rPr lang="nl-NL" i="1" dirty="0"/>
              <a:t>Door een verminderde motoriek vergroot de kans op een op blessures” (</a:t>
            </a:r>
            <a:r>
              <a:rPr lang="nl-NL" dirty="0"/>
              <a:t>Collard 2010</a:t>
            </a:r>
            <a:r>
              <a:rPr lang="nl-NL" dirty="0" smtClean="0"/>
              <a:t>).</a:t>
            </a:r>
            <a:endParaRPr lang="nl-NL" dirty="0"/>
          </a:p>
          <a:p>
            <a:pPr lvl="1"/>
            <a:r>
              <a:rPr lang="nl-NL" dirty="0" smtClean="0"/>
              <a:t> </a:t>
            </a:r>
            <a:r>
              <a:rPr lang="nl-NL" dirty="0"/>
              <a:t>“Ontbreken van benodigde lichamelijke eisen, zoals het ontbreken van voldoende spierkracht of lenigheid, vermoeidheid of disbalans van de musculatuur“ (Drachanig 1991, I.A Kapandji 2009</a:t>
            </a:r>
            <a:r>
              <a:rPr lang="nl-NL" dirty="0" smtClean="0"/>
              <a:t>).</a:t>
            </a:r>
          </a:p>
          <a:p>
            <a:pPr lvl="1"/>
            <a:r>
              <a:rPr lang="nl-NL" dirty="0" smtClean="0"/>
              <a:t>Belasting </a:t>
            </a:r>
            <a:r>
              <a:rPr lang="nl-NL" dirty="0"/>
              <a:t>en belastbaarheid niet op elkaar afgestemd. “Overbelastingsblessures zijn het gevolg van herhaalde submaximale belasting in collageen houdende structuren zoals pezen, inserties, origo’s en fasciae. Op microscopisch en submicroscopisch niveau ontstaan dan structurele beschadigingen die door een ontstekingachtige reactie worden gerepareerd” (Cingel 2005</a:t>
            </a:r>
            <a:r>
              <a:rPr lang="nl-NL" dirty="0" smtClean="0"/>
              <a:t>).</a:t>
            </a:r>
            <a:endParaRPr lang="nl-NL" dirty="0"/>
          </a:p>
          <a:p>
            <a:endParaRPr lang="nl-NL" dirty="0"/>
          </a:p>
          <a:p>
            <a:pPr lvl="1"/>
            <a:endParaRPr lang="nl-NL" dirty="0" smtClean="0"/>
          </a:p>
        </p:txBody>
      </p:sp>
    </p:spTree>
    <p:extLst>
      <p:ext uri="{BB962C8B-B14F-4D97-AF65-F5344CB8AC3E}">
        <p14:creationId xmlns:p14="http://schemas.microsoft.com/office/powerpoint/2010/main" val="3385360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5.2 </a:t>
            </a:r>
            <a:r>
              <a:rPr lang="nl-NL" dirty="0" smtClean="0"/>
              <a:t>Probleem analyse</a:t>
            </a:r>
            <a:endParaRPr lang="nl-NL" dirty="0"/>
          </a:p>
        </p:txBody>
      </p:sp>
      <p:sp>
        <p:nvSpPr>
          <p:cNvPr id="3" name="Content Placeholder 2"/>
          <p:cNvSpPr>
            <a:spLocks noGrp="1"/>
          </p:cNvSpPr>
          <p:nvPr>
            <p:ph idx="1"/>
          </p:nvPr>
        </p:nvSpPr>
        <p:spPr>
          <a:xfrm>
            <a:off x="685800" y="1412776"/>
            <a:ext cx="7772400" cy="4536504"/>
          </a:xfrm>
        </p:spPr>
        <p:txBody>
          <a:bodyPr>
            <a:normAutofit/>
          </a:bodyPr>
          <a:lstStyle/>
          <a:p>
            <a:r>
              <a:rPr lang="nl-NL" i="1" u="sng" dirty="0"/>
              <a:t>Algemene risicofactoren</a:t>
            </a:r>
            <a:r>
              <a:rPr lang="nl-NL" i="1" u="sng" dirty="0" smtClean="0"/>
              <a:t>:</a:t>
            </a:r>
            <a:endParaRPr lang="nl-NL" dirty="0"/>
          </a:p>
          <a:p>
            <a:pPr lvl="1"/>
            <a:r>
              <a:rPr lang="nl-NL" dirty="0" smtClean="0"/>
              <a:t> </a:t>
            </a:r>
            <a:r>
              <a:rPr lang="nl-NL" dirty="0"/>
              <a:t>Verhoogd risico op blessures 18+ in combinatie hoog trainingsniveau (</a:t>
            </a:r>
            <a:r>
              <a:rPr lang="nl-NL" dirty="0" err="1"/>
              <a:t>Zetaruk</a:t>
            </a:r>
            <a:r>
              <a:rPr lang="nl-NL" dirty="0"/>
              <a:t> 2014</a:t>
            </a:r>
            <a:r>
              <a:rPr lang="nl-NL" dirty="0" smtClean="0"/>
              <a:t>)</a:t>
            </a:r>
            <a:endParaRPr lang="nl-NL" dirty="0"/>
          </a:p>
          <a:p>
            <a:pPr lvl="1"/>
            <a:r>
              <a:rPr lang="nl-NL" dirty="0" smtClean="0"/>
              <a:t>Frequentie </a:t>
            </a:r>
            <a:r>
              <a:rPr lang="nl-NL" dirty="0"/>
              <a:t>van </a:t>
            </a:r>
            <a:r>
              <a:rPr lang="nl-NL" dirty="0" smtClean="0"/>
              <a:t>trainin</a:t>
            </a:r>
            <a:r>
              <a:rPr lang="nl-NL" dirty="0" smtClean="0"/>
              <a:t>g.</a:t>
            </a:r>
            <a:r>
              <a:rPr lang="nl-NL" dirty="0" smtClean="0"/>
              <a:t> Elk </a:t>
            </a:r>
            <a:r>
              <a:rPr lang="nl-NL" dirty="0"/>
              <a:t>uur dat er per week meer wordt getraind verdubbelt </a:t>
            </a:r>
            <a:r>
              <a:rPr lang="nl-NL" dirty="0" smtClean="0"/>
              <a:t>de kans </a:t>
            </a:r>
            <a:r>
              <a:rPr lang="nl-NL" dirty="0"/>
              <a:t>op een blessure (</a:t>
            </a:r>
            <a:r>
              <a:rPr lang="nl-NL" dirty="0" err="1"/>
              <a:t>Zetaruk</a:t>
            </a:r>
            <a:r>
              <a:rPr lang="nl-NL" dirty="0"/>
              <a:t> 2014</a:t>
            </a:r>
            <a:r>
              <a:rPr lang="nl-NL" dirty="0" smtClean="0"/>
              <a:t>)</a:t>
            </a:r>
            <a:endParaRPr lang="nl-NL" dirty="0"/>
          </a:p>
          <a:p>
            <a:pPr lvl="1"/>
            <a:r>
              <a:rPr lang="nl-NL" dirty="0"/>
              <a:t>V</a:t>
            </a:r>
            <a:r>
              <a:rPr lang="nl-NL" dirty="0" smtClean="0"/>
              <a:t>olgens </a:t>
            </a:r>
            <a:r>
              <a:rPr lang="nl-NL" dirty="0"/>
              <a:t>Pieter (2005) komen binnen de martial arts blessures vaker voor bij mannen dan bij vrouwen. Echter in verhouding komen blessures vaker voor bij vrouwen, een oorzaak hiervoor is niet gegeven. </a:t>
            </a:r>
            <a:endParaRPr lang="nl-NL" dirty="0" smtClean="0"/>
          </a:p>
          <a:p>
            <a:pPr lvl="1"/>
            <a:r>
              <a:rPr lang="nl-NL" dirty="0" smtClean="0"/>
              <a:t>Disbalans belasting be</a:t>
            </a:r>
            <a:r>
              <a:rPr lang="nl-NL" dirty="0" smtClean="0"/>
              <a:t>lastbaarheid</a:t>
            </a:r>
            <a:r>
              <a:rPr lang="nl-NL" dirty="0" smtClean="0"/>
              <a:t> </a:t>
            </a:r>
            <a:r>
              <a:rPr lang="nl-NL" dirty="0"/>
              <a:t>“Om blessures te voorkomen moet de belasting en belastbaarheid van structuren en weefsels in evenwicht zijn” (Vriend e.a. 2001)</a:t>
            </a:r>
            <a:r>
              <a:rPr lang="nl-NL" dirty="0" smtClean="0"/>
              <a:t>.</a:t>
            </a:r>
            <a:endParaRPr lang="nl-NL" dirty="0"/>
          </a:p>
          <a:p>
            <a:pPr lvl="1"/>
            <a:r>
              <a:rPr lang="nl-NL" dirty="0" smtClean="0"/>
              <a:t> </a:t>
            </a:r>
            <a:r>
              <a:rPr lang="nl-NL" dirty="0" smtClean="0"/>
              <a:t>Ontbreken lichamelijke fitheid </a:t>
            </a:r>
            <a:r>
              <a:rPr lang="nl-NL" dirty="0" smtClean="0"/>
              <a:t>“</a:t>
            </a:r>
            <a:r>
              <a:rPr lang="nl-NL" dirty="0"/>
              <a:t>Om blessures te voorkomen moet de sporter lichamelijk voldoende fit zijn tijdens een training om blessures te voorkomen. Lichamelijke fitheid wordt onderscheiden in uithoudingsvermogen, kracht, lenigheid, snelheid en coördinatie” (NOC*NSF 2006). </a:t>
            </a:r>
          </a:p>
          <a:p>
            <a:endParaRPr lang="nl-NL" dirty="0"/>
          </a:p>
        </p:txBody>
      </p:sp>
    </p:spTree>
    <p:extLst>
      <p:ext uri="{BB962C8B-B14F-4D97-AF65-F5344CB8AC3E}">
        <p14:creationId xmlns:p14="http://schemas.microsoft.com/office/powerpoint/2010/main" val="3046413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2143</TotalTime>
  <Words>1252</Words>
  <Application>Microsoft Macintosh PowerPoint</Application>
  <PresentationFormat>On-screen Show (4:3)</PresentationFormat>
  <Paragraphs>177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 Pop</vt:lpstr>
      <vt:lpstr>BO: Knieblessure preventie Hapkido IJsselstein</vt:lpstr>
      <vt:lpstr>Inhoud</vt:lpstr>
      <vt:lpstr>1. Inleiding </vt:lpstr>
      <vt:lpstr>2. Opdracht omschrijving</vt:lpstr>
      <vt:lpstr>3. Probleem omschrijving</vt:lpstr>
      <vt:lpstr>4.1 Methode</vt:lpstr>
      <vt:lpstr>4.2. Methode</vt:lpstr>
      <vt:lpstr>5.1 Probleem analyse</vt:lpstr>
      <vt:lpstr>5.2 Probleem analyse</vt:lpstr>
      <vt:lpstr>6.1 Risicovolle oefeningen</vt:lpstr>
      <vt:lpstr>6.2 Risicovolle oefeningen</vt:lpstr>
      <vt:lpstr>PowerPoint Presentation</vt:lpstr>
      <vt:lpstr>7.1 Oefenprogramma knie</vt:lpstr>
      <vt:lpstr>7.2 Oefenprogramma knie</vt:lpstr>
      <vt:lpstr>8.  Advies aan Hapkido IJsselstein</vt:lpstr>
      <vt:lpstr>9.1 Resultaten</vt:lpstr>
      <vt:lpstr>9.2 Resultaten</vt:lpstr>
      <vt:lpstr>10. Discussie</vt:lpstr>
      <vt:lpstr>Vragen?</vt:lpstr>
      <vt:lpstr>Bronnenlijst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Groepsvoorlichting  volleybal team</dc:title>
  <dc:creator>roel holtman</dc:creator>
  <cp:lastModifiedBy>Justin van Doorn</cp:lastModifiedBy>
  <cp:revision>74</cp:revision>
  <dcterms:created xsi:type="dcterms:W3CDTF">2013-10-20T10:20:19Z</dcterms:created>
  <dcterms:modified xsi:type="dcterms:W3CDTF">2014-06-22T21:44:16Z</dcterms:modified>
</cp:coreProperties>
</file>